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6" r:id="rId3"/>
    <p:sldId id="263" r:id="rId4"/>
    <p:sldId id="264" r:id="rId5"/>
    <p:sldId id="265" r:id="rId6"/>
    <p:sldId id="258" r:id="rId7"/>
    <p:sldId id="259" r:id="rId8"/>
    <p:sldId id="260" r:id="rId9"/>
    <p:sldId id="261" r:id="rId10"/>
    <p:sldId id="266" r:id="rId11"/>
    <p:sldId id="267" r:id="rId12"/>
    <p:sldId id="268" r:id="rId13"/>
    <p:sldId id="269" r:id="rId14"/>
    <p:sldId id="270" r:id="rId15"/>
    <p:sldId id="271" r:id="rId16"/>
    <p:sldId id="273" r:id="rId17"/>
    <p:sldId id="278" r:id="rId18"/>
    <p:sldId id="272" r:id="rId19"/>
    <p:sldId id="274" r:id="rId20"/>
    <p:sldId id="275" r:id="rId21"/>
    <p:sldId id="276" r:id="rId22"/>
    <p:sldId id="257" r:id="rId23"/>
    <p:sldId id="277"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CC0000"/>
    <a:srgbClr val="D600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1" d="100"/>
          <a:sy n="101" d="100"/>
        </p:scale>
        <p:origin x="990" y="108"/>
      </p:cViewPr>
      <p:guideLst/>
    </p:cSldViewPr>
  </p:slideViewPr>
  <p:notesTextViewPr>
    <p:cViewPr>
      <p:scale>
        <a:sx n="3" d="2"/>
        <a:sy n="3" d="2"/>
      </p:scale>
      <p:origin x="0" y="0"/>
    </p:cViewPr>
  </p:notesTextViewPr>
  <p:sorterViewPr>
    <p:cViewPr>
      <p:scale>
        <a:sx n="200" d="100"/>
        <a:sy n="200" d="100"/>
      </p:scale>
      <p:origin x="0" y="-2508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118F27-B11D-F3F5-8BB6-8711F8588A6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fr-CH"/>
          </a:p>
        </p:txBody>
      </p:sp>
      <p:sp>
        <p:nvSpPr>
          <p:cNvPr id="3" name="Sous-titre 2">
            <a:extLst>
              <a:ext uri="{FF2B5EF4-FFF2-40B4-BE49-F238E27FC236}">
                <a16:creationId xmlns:a16="http://schemas.microsoft.com/office/drawing/2014/main" id="{E5497DF0-7C83-93A7-595B-D968DECC5861}"/>
              </a:ext>
            </a:extLst>
          </p:cNvPr>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fr-FR"/>
              <a:t>Modifiez le style des sous-titres du masque</a:t>
            </a:r>
            <a:endParaRPr lang="fr-CH"/>
          </a:p>
        </p:txBody>
      </p:sp>
      <p:sp>
        <p:nvSpPr>
          <p:cNvPr id="4" name="Espace réservé de la date 3">
            <a:extLst>
              <a:ext uri="{FF2B5EF4-FFF2-40B4-BE49-F238E27FC236}">
                <a16:creationId xmlns:a16="http://schemas.microsoft.com/office/drawing/2014/main" id="{725687A4-FEEB-232D-E3F3-28D856BB8218}"/>
              </a:ext>
            </a:extLst>
          </p:cNvPr>
          <p:cNvSpPr>
            <a:spLocks noGrp="1"/>
          </p:cNvSpPr>
          <p:nvPr>
            <p:ph type="dt" sz="half" idx="10"/>
          </p:nvPr>
        </p:nvSpPr>
        <p:spPr/>
        <p:txBody>
          <a:bodyPr/>
          <a:lstStyle/>
          <a:p>
            <a:fld id="{C3ACA949-6B42-4103-88B9-BDFBEFBB2724}" type="datetimeFigureOut">
              <a:rPr lang="fr-CH" smtClean="0"/>
              <a:t>11.02.2026</a:t>
            </a:fld>
            <a:endParaRPr lang="fr-CH"/>
          </a:p>
        </p:txBody>
      </p:sp>
      <p:sp>
        <p:nvSpPr>
          <p:cNvPr id="5" name="Espace réservé du pied de page 4">
            <a:extLst>
              <a:ext uri="{FF2B5EF4-FFF2-40B4-BE49-F238E27FC236}">
                <a16:creationId xmlns:a16="http://schemas.microsoft.com/office/drawing/2014/main" id="{858F8DC3-27AD-1D15-F098-25471980756A}"/>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id="{14062870-4493-8656-5298-4AF334698FDC}"/>
              </a:ext>
            </a:extLst>
          </p:cNvPr>
          <p:cNvSpPr>
            <a:spLocks noGrp="1"/>
          </p:cNvSpPr>
          <p:nvPr>
            <p:ph type="sldNum" sz="quarter" idx="12"/>
          </p:nvPr>
        </p:nvSpPr>
        <p:spPr/>
        <p:txBody>
          <a:bodyPr/>
          <a:lstStyle/>
          <a:p>
            <a:fld id="{B929E865-E499-4FB8-B763-7AB6BC57B6AA}" type="slidenum">
              <a:rPr lang="fr-CH" smtClean="0"/>
              <a:t>‹N°›</a:t>
            </a:fld>
            <a:endParaRPr lang="fr-CH"/>
          </a:p>
        </p:txBody>
      </p:sp>
    </p:spTree>
    <p:extLst>
      <p:ext uri="{BB962C8B-B14F-4D97-AF65-F5344CB8AC3E}">
        <p14:creationId xmlns:p14="http://schemas.microsoft.com/office/powerpoint/2010/main" val="2786395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4CD4C5-B8BB-A8B9-6C99-0D68CF718DD7}"/>
              </a:ext>
            </a:extLst>
          </p:cNvPr>
          <p:cNvSpPr>
            <a:spLocks noGrp="1"/>
          </p:cNvSpPr>
          <p:nvPr>
            <p:ph type="title"/>
          </p:nvPr>
        </p:nvSpPr>
        <p:spPr/>
        <p:txBody>
          <a:bodyPr/>
          <a:lstStyle/>
          <a:p>
            <a:r>
              <a:rPr lang="fr-FR"/>
              <a:t>Modifiez le style du titre</a:t>
            </a:r>
            <a:endParaRPr lang="fr-CH"/>
          </a:p>
        </p:txBody>
      </p:sp>
      <p:sp>
        <p:nvSpPr>
          <p:cNvPr id="3" name="Espace réservé du contenu 2">
            <a:extLst>
              <a:ext uri="{FF2B5EF4-FFF2-40B4-BE49-F238E27FC236}">
                <a16:creationId xmlns:a16="http://schemas.microsoft.com/office/drawing/2014/main" id="{02A7002C-F85E-FD8A-9FE0-1DB3D8D34DF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a:extLst>
              <a:ext uri="{FF2B5EF4-FFF2-40B4-BE49-F238E27FC236}">
                <a16:creationId xmlns:a16="http://schemas.microsoft.com/office/drawing/2014/main" id="{F3851A98-C55E-9EE6-6C71-54CC0143B0C7}"/>
              </a:ext>
            </a:extLst>
          </p:cNvPr>
          <p:cNvSpPr>
            <a:spLocks noGrp="1"/>
          </p:cNvSpPr>
          <p:nvPr>
            <p:ph type="dt" sz="half" idx="10"/>
          </p:nvPr>
        </p:nvSpPr>
        <p:spPr/>
        <p:txBody>
          <a:bodyPr/>
          <a:lstStyle/>
          <a:p>
            <a:fld id="{C3ACA949-6B42-4103-88B9-BDFBEFBB2724}" type="datetimeFigureOut">
              <a:rPr lang="fr-CH" smtClean="0"/>
              <a:t>11.02.2026</a:t>
            </a:fld>
            <a:endParaRPr lang="fr-CH"/>
          </a:p>
        </p:txBody>
      </p:sp>
      <p:sp>
        <p:nvSpPr>
          <p:cNvPr id="5" name="Espace réservé du pied de page 4">
            <a:extLst>
              <a:ext uri="{FF2B5EF4-FFF2-40B4-BE49-F238E27FC236}">
                <a16:creationId xmlns:a16="http://schemas.microsoft.com/office/drawing/2014/main" id="{5762FF31-F4A5-EE04-457E-F04655893E14}"/>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id="{0E004818-A3E7-D034-C962-DF3AFF2AE9E3}"/>
              </a:ext>
            </a:extLst>
          </p:cNvPr>
          <p:cNvSpPr>
            <a:spLocks noGrp="1"/>
          </p:cNvSpPr>
          <p:nvPr>
            <p:ph type="sldNum" sz="quarter" idx="12"/>
          </p:nvPr>
        </p:nvSpPr>
        <p:spPr/>
        <p:txBody>
          <a:bodyPr/>
          <a:lstStyle/>
          <a:p>
            <a:fld id="{B929E865-E499-4FB8-B763-7AB6BC57B6AA}" type="slidenum">
              <a:rPr lang="fr-CH" smtClean="0"/>
              <a:t>‹N°›</a:t>
            </a:fld>
            <a:endParaRPr lang="fr-CH"/>
          </a:p>
        </p:txBody>
      </p:sp>
    </p:spTree>
    <p:extLst>
      <p:ext uri="{BB962C8B-B14F-4D97-AF65-F5344CB8AC3E}">
        <p14:creationId xmlns:p14="http://schemas.microsoft.com/office/powerpoint/2010/main" val="2301409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463CAB-A38E-8375-C519-662DE8577AFD}"/>
              </a:ext>
            </a:extLst>
          </p:cNvPr>
          <p:cNvSpPr>
            <a:spLocks noGrp="1"/>
          </p:cNvSpPr>
          <p:nvPr>
            <p:ph type="title"/>
          </p:nvPr>
        </p:nvSpPr>
        <p:spPr>
          <a:xfrm>
            <a:off x="831851" y="1709740"/>
            <a:ext cx="10515600" cy="2852737"/>
          </a:xfrm>
        </p:spPr>
        <p:txBody>
          <a:bodyPr anchor="b"/>
          <a:lstStyle>
            <a:lvl1pPr>
              <a:defRPr sz="6000"/>
            </a:lvl1pPr>
          </a:lstStyle>
          <a:p>
            <a:r>
              <a:rPr lang="fr-FR"/>
              <a:t>Modifiez le style du titre</a:t>
            </a:r>
            <a:endParaRPr lang="fr-CH"/>
          </a:p>
        </p:txBody>
      </p:sp>
      <p:sp>
        <p:nvSpPr>
          <p:cNvPr id="3" name="Espace réservé du texte 2">
            <a:extLst>
              <a:ext uri="{FF2B5EF4-FFF2-40B4-BE49-F238E27FC236}">
                <a16:creationId xmlns:a16="http://schemas.microsoft.com/office/drawing/2014/main" id="{A5E712F6-AE54-3790-2879-8B5110FADE19}"/>
              </a:ext>
            </a:extLst>
          </p:cNvPr>
          <p:cNvSpPr>
            <a:spLocks noGrp="1"/>
          </p:cNvSpPr>
          <p:nvPr>
            <p:ph type="body" idx="1"/>
          </p:nvPr>
        </p:nvSpPr>
        <p:spPr>
          <a:xfrm>
            <a:off x="831851" y="4589465"/>
            <a:ext cx="10515600" cy="1500187"/>
          </a:xfrm>
        </p:spPr>
        <p:txBody>
          <a:bodyPr/>
          <a:lstStyle>
            <a:lvl1pPr marL="0" indent="0">
              <a:buNone/>
              <a:defRPr sz="2400">
                <a:solidFill>
                  <a:schemeClr val="tx1">
                    <a:tint val="82000"/>
                  </a:schemeClr>
                </a:solidFill>
              </a:defRPr>
            </a:lvl1pPr>
            <a:lvl2pPr marL="457189" indent="0">
              <a:buNone/>
              <a:defRPr sz="2000">
                <a:solidFill>
                  <a:schemeClr val="tx1">
                    <a:tint val="82000"/>
                  </a:schemeClr>
                </a:solidFill>
              </a:defRPr>
            </a:lvl2pPr>
            <a:lvl3pPr marL="914377" indent="0">
              <a:buNone/>
              <a:defRPr sz="1800">
                <a:solidFill>
                  <a:schemeClr val="tx1">
                    <a:tint val="82000"/>
                  </a:schemeClr>
                </a:solidFill>
              </a:defRPr>
            </a:lvl3pPr>
            <a:lvl4pPr marL="1371566" indent="0">
              <a:buNone/>
              <a:defRPr sz="1600">
                <a:solidFill>
                  <a:schemeClr val="tx1">
                    <a:tint val="82000"/>
                  </a:schemeClr>
                </a:solidFill>
              </a:defRPr>
            </a:lvl4pPr>
            <a:lvl5pPr marL="1828754" indent="0">
              <a:buNone/>
              <a:defRPr sz="1600">
                <a:solidFill>
                  <a:schemeClr val="tx1">
                    <a:tint val="82000"/>
                  </a:schemeClr>
                </a:solidFill>
              </a:defRPr>
            </a:lvl5pPr>
            <a:lvl6pPr marL="2285943" indent="0">
              <a:buNone/>
              <a:defRPr sz="1600">
                <a:solidFill>
                  <a:schemeClr val="tx1">
                    <a:tint val="82000"/>
                  </a:schemeClr>
                </a:solidFill>
              </a:defRPr>
            </a:lvl6pPr>
            <a:lvl7pPr marL="2743131" indent="0">
              <a:buNone/>
              <a:defRPr sz="1600">
                <a:solidFill>
                  <a:schemeClr val="tx1">
                    <a:tint val="82000"/>
                  </a:schemeClr>
                </a:solidFill>
              </a:defRPr>
            </a:lvl7pPr>
            <a:lvl8pPr marL="3200320" indent="0">
              <a:buNone/>
              <a:defRPr sz="1600">
                <a:solidFill>
                  <a:schemeClr val="tx1">
                    <a:tint val="82000"/>
                  </a:schemeClr>
                </a:solidFill>
              </a:defRPr>
            </a:lvl8pPr>
            <a:lvl9pPr marL="3657509"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7BB80B8-85D3-0820-4B6F-9A215FC1E231}"/>
              </a:ext>
            </a:extLst>
          </p:cNvPr>
          <p:cNvSpPr>
            <a:spLocks noGrp="1"/>
          </p:cNvSpPr>
          <p:nvPr>
            <p:ph type="dt" sz="half" idx="10"/>
          </p:nvPr>
        </p:nvSpPr>
        <p:spPr/>
        <p:txBody>
          <a:bodyPr/>
          <a:lstStyle/>
          <a:p>
            <a:fld id="{C3ACA949-6B42-4103-88B9-BDFBEFBB2724}" type="datetimeFigureOut">
              <a:rPr lang="fr-CH" smtClean="0"/>
              <a:t>11.02.2026</a:t>
            </a:fld>
            <a:endParaRPr lang="fr-CH"/>
          </a:p>
        </p:txBody>
      </p:sp>
      <p:sp>
        <p:nvSpPr>
          <p:cNvPr id="5" name="Espace réservé du pied de page 4">
            <a:extLst>
              <a:ext uri="{FF2B5EF4-FFF2-40B4-BE49-F238E27FC236}">
                <a16:creationId xmlns:a16="http://schemas.microsoft.com/office/drawing/2014/main" id="{3247DE7C-8F6B-FD9C-BD6D-AB96D91BA97D}"/>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id="{D6121DEC-CCE5-D14A-98B3-586E68549863}"/>
              </a:ext>
            </a:extLst>
          </p:cNvPr>
          <p:cNvSpPr>
            <a:spLocks noGrp="1"/>
          </p:cNvSpPr>
          <p:nvPr>
            <p:ph type="sldNum" sz="quarter" idx="12"/>
          </p:nvPr>
        </p:nvSpPr>
        <p:spPr/>
        <p:txBody>
          <a:bodyPr/>
          <a:lstStyle/>
          <a:p>
            <a:fld id="{B929E865-E499-4FB8-B763-7AB6BC57B6AA}" type="slidenum">
              <a:rPr lang="fr-CH" smtClean="0"/>
              <a:t>‹N°›</a:t>
            </a:fld>
            <a:endParaRPr lang="fr-CH"/>
          </a:p>
        </p:txBody>
      </p:sp>
    </p:spTree>
    <p:extLst>
      <p:ext uri="{BB962C8B-B14F-4D97-AF65-F5344CB8AC3E}">
        <p14:creationId xmlns:p14="http://schemas.microsoft.com/office/powerpoint/2010/main" val="3241366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68B6D5-AC65-B665-6298-C5E303BD7B1B}"/>
              </a:ext>
            </a:extLst>
          </p:cNvPr>
          <p:cNvSpPr>
            <a:spLocks noGrp="1"/>
          </p:cNvSpPr>
          <p:nvPr>
            <p:ph type="title"/>
          </p:nvPr>
        </p:nvSpPr>
        <p:spPr/>
        <p:txBody>
          <a:bodyPr/>
          <a:lstStyle/>
          <a:p>
            <a:r>
              <a:rPr lang="fr-FR"/>
              <a:t>Modifiez le style du titre</a:t>
            </a:r>
            <a:endParaRPr lang="fr-CH"/>
          </a:p>
        </p:txBody>
      </p:sp>
      <p:sp>
        <p:nvSpPr>
          <p:cNvPr id="3" name="Espace réservé du contenu 2">
            <a:extLst>
              <a:ext uri="{FF2B5EF4-FFF2-40B4-BE49-F238E27FC236}">
                <a16:creationId xmlns:a16="http://schemas.microsoft.com/office/drawing/2014/main" id="{4C32F296-ADEA-33ED-286D-E26A1264DDF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u contenu 3">
            <a:extLst>
              <a:ext uri="{FF2B5EF4-FFF2-40B4-BE49-F238E27FC236}">
                <a16:creationId xmlns:a16="http://schemas.microsoft.com/office/drawing/2014/main" id="{C4638E02-77DE-B210-0A35-B335B47345A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5" name="Espace réservé de la date 4">
            <a:extLst>
              <a:ext uri="{FF2B5EF4-FFF2-40B4-BE49-F238E27FC236}">
                <a16:creationId xmlns:a16="http://schemas.microsoft.com/office/drawing/2014/main" id="{28B05D19-F267-07DC-3F1D-AFBB4BACD49C}"/>
              </a:ext>
            </a:extLst>
          </p:cNvPr>
          <p:cNvSpPr>
            <a:spLocks noGrp="1"/>
          </p:cNvSpPr>
          <p:nvPr>
            <p:ph type="dt" sz="half" idx="10"/>
          </p:nvPr>
        </p:nvSpPr>
        <p:spPr/>
        <p:txBody>
          <a:bodyPr/>
          <a:lstStyle/>
          <a:p>
            <a:fld id="{C3ACA949-6B42-4103-88B9-BDFBEFBB2724}" type="datetimeFigureOut">
              <a:rPr lang="fr-CH" smtClean="0"/>
              <a:t>11.02.2026</a:t>
            </a:fld>
            <a:endParaRPr lang="fr-CH"/>
          </a:p>
        </p:txBody>
      </p:sp>
      <p:sp>
        <p:nvSpPr>
          <p:cNvPr id="6" name="Espace réservé du pied de page 5">
            <a:extLst>
              <a:ext uri="{FF2B5EF4-FFF2-40B4-BE49-F238E27FC236}">
                <a16:creationId xmlns:a16="http://schemas.microsoft.com/office/drawing/2014/main" id="{3A33DE0F-3042-52F6-7706-B41352C03671}"/>
              </a:ext>
            </a:extLst>
          </p:cNvPr>
          <p:cNvSpPr>
            <a:spLocks noGrp="1"/>
          </p:cNvSpPr>
          <p:nvPr>
            <p:ph type="ftr" sz="quarter" idx="11"/>
          </p:nvPr>
        </p:nvSpPr>
        <p:spPr/>
        <p:txBody>
          <a:bodyPr/>
          <a:lstStyle/>
          <a:p>
            <a:endParaRPr lang="fr-CH"/>
          </a:p>
        </p:txBody>
      </p:sp>
      <p:sp>
        <p:nvSpPr>
          <p:cNvPr id="7" name="Espace réservé du numéro de diapositive 6">
            <a:extLst>
              <a:ext uri="{FF2B5EF4-FFF2-40B4-BE49-F238E27FC236}">
                <a16:creationId xmlns:a16="http://schemas.microsoft.com/office/drawing/2014/main" id="{523A3C0D-4F9A-89B8-8356-7FC3D90EA0D0}"/>
              </a:ext>
            </a:extLst>
          </p:cNvPr>
          <p:cNvSpPr>
            <a:spLocks noGrp="1"/>
          </p:cNvSpPr>
          <p:nvPr>
            <p:ph type="sldNum" sz="quarter" idx="12"/>
          </p:nvPr>
        </p:nvSpPr>
        <p:spPr/>
        <p:txBody>
          <a:bodyPr/>
          <a:lstStyle/>
          <a:p>
            <a:fld id="{B929E865-E499-4FB8-B763-7AB6BC57B6AA}" type="slidenum">
              <a:rPr lang="fr-CH" smtClean="0"/>
              <a:t>‹N°›</a:t>
            </a:fld>
            <a:endParaRPr lang="fr-CH"/>
          </a:p>
        </p:txBody>
      </p:sp>
    </p:spTree>
    <p:extLst>
      <p:ext uri="{BB962C8B-B14F-4D97-AF65-F5344CB8AC3E}">
        <p14:creationId xmlns:p14="http://schemas.microsoft.com/office/powerpoint/2010/main" val="2855531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122CD9-8E58-DA4E-2114-0E73D2FDDF67}"/>
              </a:ext>
            </a:extLst>
          </p:cNvPr>
          <p:cNvSpPr>
            <a:spLocks noGrp="1"/>
          </p:cNvSpPr>
          <p:nvPr>
            <p:ph type="title"/>
          </p:nvPr>
        </p:nvSpPr>
        <p:spPr>
          <a:xfrm>
            <a:off x="839788" y="365127"/>
            <a:ext cx="10515600" cy="1325563"/>
          </a:xfrm>
        </p:spPr>
        <p:txBody>
          <a:bodyPr/>
          <a:lstStyle/>
          <a:p>
            <a:r>
              <a:rPr lang="fr-FR"/>
              <a:t>Modifiez le style du titre</a:t>
            </a:r>
            <a:endParaRPr lang="fr-CH"/>
          </a:p>
        </p:txBody>
      </p:sp>
      <p:sp>
        <p:nvSpPr>
          <p:cNvPr id="3" name="Espace réservé du texte 2">
            <a:extLst>
              <a:ext uri="{FF2B5EF4-FFF2-40B4-BE49-F238E27FC236}">
                <a16:creationId xmlns:a16="http://schemas.microsoft.com/office/drawing/2014/main" id="{B24DF4F7-375A-6F30-735C-2DF55636A88A}"/>
              </a:ext>
            </a:extLst>
          </p:cNvPr>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160F813-305F-7F7A-A4BC-60A8E786184C}"/>
              </a:ext>
            </a:extLst>
          </p:cNvPr>
          <p:cNvSpPr>
            <a:spLocks noGrp="1"/>
          </p:cNvSpPr>
          <p:nvPr>
            <p:ph sz="half" idx="2"/>
          </p:nvPr>
        </p:nvSpPr>
        <p:spPr>
          <a:xfrm>
            <a:off x="839789"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5" name="Espace réservé du texte 4">
            <a:extLst>
              <a:ext uri="{FF2B5EF4-FFF2-40B4-BE49-F238E27FC236}">
                <a16:creationId xmlns:a16="http://schemas.microsoft.com/office/drawing/2014/main" id="{D9B041DF-4F5C-0AE4-1F71-80AE7DE25A35}"/>
              </a:ext>
            </a:extLst>
          </p:cNvPr>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1953476-A062-8CFD-3F43-4F8777B494D7}"/>
              </a:ext>
            </a:extLst>
          </p:cNvPr>
          <p:cNvSpPr>
            <a:spLocks noGrp="1"/>
          </p:cNvSpPr>
          <p:nvPr>
            <p:ph sz="quarter" idx="4"/>
          </p:nvPr>
        </p:nvSpPr>
        <p:spPr>
          <a:xfrm>
            <a:off x="6172201"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7" name="Espace réservé de la date 6">
            <a:extLst>
              <a:ext uri="{FF2B5EF4-FFF2-40B4-BE49-F238E27FC236}">
                <a16:creationId xmlns:a16="http://schemas.microsoft.com/office/drawing/2014/main" id="{CB77D981-4609-7327-ABE9-E0239879B5E2}"/>
              </a:ext>
            </a:extLst>
          </p:cNvPr>
          <p:cNvSpPr>
            <a:spLocks noGrp="1"/>
          </p:cNvSpPr>
          <p:nvPr>
            <p:ph type="dt" sz="half" idx="10"/>
          </p:nvPr>
        </p:nvSpPr>
        <p:spPr/>
        <p:txBody>
          <a:bodyPr/>
          <a:lstStyle/>
          <a:p>
            <a:fld id="{C3ACA949-6B42-4103-88B9-BDFBEFBB2724}" type="datetimeFigureOut">
              <a:rPr lang="fr-CH" smtClean="0"/>
              <a:t>11.02.2026</a:t>
            </a:fld>
            <a:endParaRPr lang="fr-CH"/>
          </a:p>
        </p:txBody>
      </p:sp>
      <p:sp>
        <p:nvSpPr>
          <p:cNvPr id="8" name="Espace réservé du pied de page 7">
            <a:extLst>
              <a:ext uri="{FF2B5EF4-FFF2-40B4-BE49-F238E27FC236}">
                <a16:creationId xmlns:a16="http://schemas.microsoft.com/office/drawing/2014/main" id="{D43153FB-5423-751C-0446-A466D8E6FE27}"/>
              </a:ext>
            </a:extLst>
          </p:cNvPr>
          <p:cNvSpPr>
            <a:spLocks noGrp="1"/>
          </p:cNvSpPr>
          <p:nvPr>
            <p:ph type="ftr" sz="quarter" idx="11"/>
          </p:nvPr>
        </p:nvSpPr>
        <p:spPr/>
        <p:txBody>
          <a:bodyPr/>
          <a:lstStyle/>
          <a:p>
            <a:endParaRPr lang="fr-CH"/>
          </a:p>
        </p:txBody>
      </p:sp>
      <p:sp>
        <p:nvSpPr>
          <p:cNvPr id="9" name="Espace réservé du numéro de diapositive 8">
            <a:extLst>
              <a:ext uri="{FF2B5EF4-FFF2-40B4-BE49-F238E27FC236}">
                <a16:creationId xmlns:a16="http://schemas.microsoft.com/office/drawing/2014/main" id="{166F49E2-C332-2C53-D9F8-654C8774C77E}"/>
              </a:ext>
            </a:extLst>
          </p:cNvPr>
          <p:cNvSpPr>
            <a:spLocks noGrp="1"/>
          </p:cNvSpPr>
          <p:nvPr>
            <p:ph type="sldNum" sz="quarter" idx="12"/>
          </p:nvPr>
        </p:nvSpPr>
        <p:spPr/>
        <p:txBody>
          <a:bodyPr/>
          <a:lstStyle/>
          <a:p>
            <a:fld id="{B929E865-E499-4FB8-B763-7AB6BC57B6AA}" type="slidenum">
              <a:rPr lang="fr-CH" smtClean="0"/>
              <a:t>‹N°›</a:t>
            </a:fld>
            <a:endParaRPr lang="fr-CH"/>
          </a:p>
        </p:txBody>
      </p:sp>
    </p:spTree>
    <p:extLst>
      <p:ext uri="{BB962C8B-B14F-4D97-AF65-F5344CB8AC3E}">
        <p14:creationId xmlns:p14="http://schemas.microsoft.com/office/powerpoint/2010/main" val="1086463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6A868F2-E865-4BC4-2547-7C29183931A6}"/>
              </a:ext>
            </a:extLst>
          </p:cNvPr>
          <p:cNvSpPr>
            <a:spLocks noGrp="1"/>
          </p:cNvSpPr>
          <p:nvPr>
            <p:ph type="title"/>
          </p:nvPr>
        </p:nvSpPr>
        <p:spPr/>
        <p:txBody>
          <a:bodyPr/>
          <a:lstStyle/>
          <a:p>
            <a:r>
              <a:rPr lang="fr-FR"/>
              <a:t>Modifiez le style du titre</a:t>
            </a:r>
            <a:endParaRPr lang="fr-CH"/>
          </a:p>
        </p:txBody>
      </p:sp>
      <p:sp>
        <p:nvSpPr>
          <p:cNvPr id="3" name="Espace réservé de la date 2">
            <a:extLst>
              <a:ext uri="{FF2B5EF4-FFF2-40B4-BE49-F238E27FC236}">
                <a16:creationId xmlns:a16="http://schemas.microsoft.com/office/drawing/2014/main" id="{3CCF397E-73EE-9A7B-0ABE-B10CC80BCA57}"/>
              </a:ext>
            </a:extLst>
          </p:cNvPr>
          <p:cNvSpPr>
            <a:spLocks noGrp="1"/>
          </p:cNvSpPr>
          <p:nvPr>
            <p:ph type="dt" sz="half" idx="10"/>
          </p:nvPr>
        </p:nvSpPr>
        <p:spPr/>
        <p:txBody>
          <a:bodyPr/>
          <a:lstStyle/>
          <a:p>
            <a:fld id="{C3ACA949-6B42-4103-88B9-BDFBEFBB2724}" type="datetimeFigureOut">
              <a:rPr lang="fr-CH" smtClean="0"/>
              <a:t>11.02.2026</a:t>
            </a:fld>
            <a:endParaRPr lang="fr-CH"/>
          </a:p>
        </p:txBody>
      </p:sp>
      <p:sp>
        <p:nvSpPr>
          <p:cNvPr id="4" name="Espace réservé du pied de page 3">
            <a:extLst>
              <a:ext uri="{FF2B5EF4-FFF2-40B4-BE49-F238E27FC236}">
                <a16:creationId xmlns:a16="http://schemas.microsoft.com/office/drawing/2014/main" id="{AE0B82EC-E333-F1B8-9AEB-D288E2A781B9}"/>
              </a:ext>
            </a:extLst>
          </p:cNvPr>
          <p:cNvSpPr>
            <a:spLocks noGrp="1"/>
          </p:cNvSpPr>
          <p:nvPr>
            <p:ph type="ftr" sz="quarter" idx="11"/>
          </p:nvPr>
        </p:nvSpPr>
        <p:spPr/>
        <p:txBody>
          <a:bodyPr/>
          <a:lstStyle/>
          <a:p>
            <a:endParaRPr lang="fr-CH"/>
          </a:p>
        </p:txBody>
      </p:sp>
      <p:sp>
        <p:nvSpPr>
          <p:cNvPr id="5" name="Espace réservé du numéro de diapositive 4">
            <a:extLst>
              <a:ext uri="{FF2B5EF4-FFF2-40B4-BE49-F238E27FC236}">
                <a16:creationId xmlns:a16="http://schemas.microsoft.com/office/drawing/2014/main" id="{D43C4B28-970D-A7A7-B9AF-F22F9E461966}"/>
              </a:ext>
            </a:extLst>
          </p:cNvPr>
          <p:cNvSpPr>
            <a:spLocks noGrp="1"/>
          </p:cNvSpPr>
          <p:nvPr>
            <p:ph type="sldNum" sz="quarter" idx="12"/>
          </p:nvPr>
        </p:nvSpPr>
        <p:spPr/>
        <p:txBody>
          <a:bodyPr/>
          <a:lstStyle/>
          <a:p>
            <a:fld id="{B929E865-E499-4FB8-B763-7AB6BC57B6AA}" type="slidenum">
              <a:rPr lang="fr-CH" smtClean="0"/>
              <a:t>‹N°›</a:t>
            </a:fld>
            <a:endParaRPr lang="fr-CH"/>
          </a:p>
        </p:txBody>
      </p:sp>
    </p:spTree>
    <p:extLst>
      <p:ext uri="{BB962C8B-B14F-4D97-AF65-F5344CB8AC3E}">
        <p14:creationId xmlns:p14="http://schemas.microsoft.com/office/powerpoint/2010/main" val="18309838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C436836-A94C-3CB5-855B-A79226E799F6}"/>
              </a:ext>
            </a:extLst>
          </p:cNvPr>
          <p:cNvSpPr>
            <a:spLocks noGrp="1"/>
          </p:cNvSpPr>
          <p:nvPr>
            <p:ph type="dt" sz="half" idx="10"/>
          </p:nvPr>
        </p:nvSpPr>
        <p:spPr/>
        <p:txBody>
          <a:bodyPr/>
          <a:lstStyle/>
          <a:p>
            <a:fld id="{C3ACA949-6B42-4103-88B9-BDFBEFBB2724}" type="datetimeFigureOut">
              <a:rPr lang="fr-CH" smtClean="0"/>
              <a:t>11.02.2026</a:t>
            </a:fld>
            <a:endParaRPr lang="fr-CH"/>
          </a:p>
        </p:txBody>
      </p:sp>
      <p:sp>
        <p:nvSpPr>
          <p:cNvPr id="3" name="Espace réservé du pied de page 2">
            <a:extLst>
              <a:ext uri="{FF2B5EF4-FFF2-40B4-BE49-F238E27FC236}">
                <a16:creationId xmlns:a16="http://schemas.microsoft.com/office/drawing/2014/main" id="{A6480CA6-5185-F34E-9ABD-2F3302745E97}"/>
              </a:ext>
            </a:extLst>
          </p:cNvPr>
          <p:cNvSpPr>
            <a:spLocks noGrp="1"/>
          </p:cNvSpPr>
          <p:nvPr>
            <p:ph type="ftr" sz="quarter" idx="11"/>
          </p:nvPr>
        </p:nvSpPr>
        <p:spPr/>
        <p:txBody>
          <a:bodyPr/>
          <a:lstStyle/>
          <a:p>
            <a:endParaRPr lang="fr-CH"/>
          </a:p>
        </p:txBody>
      </p:sp>
      <p:sp>
        <p:nvSpPr>
          <p:cNvPr id="4" name="Espace réservé du numéro de diapositive 3">
            <a:extLst>
              <a:ext uri="{FF2B5EF4-FFF2-40B4-BE49-F238E27FC236}">
                <a16:creationId xmlns:a16="http://schemas.microsoft.com/office/drawing/2014/main" id="{0DE6F8F3-C881-E0B4-D9C0-383E258FC92A}"/>
              </a:ext>
            </a:extLst>
          </p:cNvPr>
          <p:cNvSpPr>
            <a:spLocks noGrp="1"/>
          </p:cNvSpPr>
          <p:nvPr>
            <p:ph type="sldNum" sz="quarter" idx="12"/>
          </p:nvPr>
        </p:nvSpPr>
        <p:spPr/>
        <p:txBody>
          <a:bodyPr/>
          <a:lstStyle/>
          <a:p>
            <a:fld id="{B929E865-E499-4FB8-B763-7AB6BC57B6AA}" type="slidenum">
              <a:rPr lang="fr-CH" smtClean="0"/>
              <a:t>‹N°›</a:t>
            </a:fld>
            <a:endParaRPr lang="fr-CH"/>
          </a:p>
        </p:txBody>
      </p:sp>
    </p:spTree>
    <p:extLst>
      <p:ext uri="{BB962C8B-B14F-4D97-AF65-F5344CB8AC3E}">
        <p14:creationId xmlns:p14="http://schemas.microsoft.com/office/powerpoint/2010/main" val="2455649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B81B351-2E81-BDD8-4010-B557E1BD3CF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H"/>
          </a:p>
        </p:txBody>
      </p:sp>
      <p:sp>
        <p:nvSpPr>
          <p:cNvPr id="3" name="Espace réservé du contenu 2">
            <a:extLst>
              <a:ext uri="{FF2B5EF4-FFF2-40B4-BE49-F238E27FC236}">
                <a16:creationId xmlns:a16="http://schemas.microsoft.com/office/drawing/2014/main" id="{EF4B3855-331B-7D5F-D092-50A49E95EAF4}"/>
              </a:ext>
            </a:extLst>
          </p:cNvPr>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u texte 3">
            <a:extLst>
              <a:ext uri="{FF2B5EF4-FFF2-40B4-BE49-F238E27FC236}">
                <a16:creationId xmlns:a16="http://schemas.microsoft.com/office/drawing/2014/main" id="{5A5D58E8-3A11-B0CF-8E52-96BB32106EC5}"/>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2A56B3E-FEAC-56AC-E5FB-5F2172C70BF3}"/>
              </a:ext>
            </a:extLst>
          </p:cNvPr>
          <p:cNvSpPr>
            <a:spLocks noGrp="1"/>
          </p:cNvSpPr>
          <p:nvPr>
            <p:ph type="dt" sz="half" idx="10"/>
          </p:nvPr>
        </p:nvSpPr>
        <p:spPr/>
        <p:txBody>
          <a:bodyPr/>
          <a:lstStyle/>
          <a:p>
            <a:fld id="{C3ACA949-6B42-4103-88B9-BDFBEFBB2724}" type="datetimeFigureOut">
              <a:rPr lang="fr-CH" smtClean="0"/>
              <a:t>11.02.2026</a:t>
            </a:fld>
            <a:endParaRPr lang="fr-CH"/>
          </a:p>
        </p:txBody>
      </p:sp>
      <p:sp>
        <p:nvSpPr>
          <p:cNvPr id="6" name="Espace réservé du pied de page 5">
            <a:extLst>
              <a:ext uri="{FF2B5EF4-FFF2-40B4-BE49-F238E27FC236}">
                <a16:creationId xmlns:a16="http://schemas.microsoft.com/office/drawing/2014/main" id="{9EB1E2CE-83C0-5B1F-CCC4-1E55A618C999}"/>
              </a:ext>
            </a:extLst>
          </p:cNvPr>
          <p:cNvSpPr>
            <a:spLocks noGrp="1"/>
          </p:cNvSpPr>
          <p:nvPr>
            <p:ph type="ftr" sz="quarter" idx="11"/>
          </p:nvPr>
        </p:nvSpPr>
        <p:spPr/>
        <p:txBody>
          <a:bodyPr/>
          <a:lstStyle/>
          <a:p>
            <a:endParaRPr lang="fr-CH"/>
          </a:p>
        </p:txBody>
      </p:sp>
      <p:sp>
        <p:nvSpPr>
          <p:cNvPr id="7" name="Espace réservé du numéro de diapositive 6">
            <a:extLst>
              <a:ext uri="{FF2B5EF4-FFF2-40B4-BE49-F238E27FC236}">
                <a16:creationId xmlns:a16="http://schemas.microsoft.com/office/drawing/2014/main" id="{39CED893-12AA-92E5-D964-26B932E15B82}"/>
              </a:ext>
            </a:extLst>
          </p:cNvPr>
          <p:cNvSpPr>
            <a:spLocks noGrp="1"/>
          </p:cNvSpPr>
          <p:nvPr>
            <p:ph type="sldNum" sz="quarter" idx="12"/>
          </p:nvPr>
        </p:nvSpPr>
        <p:spPr/>
        <p:txBody>
          <a:bodyPr/>
          <a:lstStyle/>
          <a:p>
            <a:fld id="{B929E865-E499-4FB8-B763-7AB6BC57B6AA}" type="slidenum">
              <a:rPr lang="fr-CH" smtClean="0"/>
              <a:t>‹N°›</a:t>
            </a:fld>
            <a:endParaRPr lang="fr-CH"/>
          </a:p>
        </p:txBody>
      </p:sp>
    </p:spTree>
    <p:extLst>
      <p:ext uri="{BB962C8B-B14F-4D97-AF65-F5344CB8AC3E}">
        <p14:creationId xmlns:p14="http://schemas.microsoft.com/office/powerpoint/2010/main" val="1818422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8EC90AD-8123-50B6-DD21-36D68DA7609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H"/>
          </a:p>
        </p:txBody>
      </p:sp>
      <p:sp>
        <p:nvSpPr>
          <p:cNvPr id="3" name="Espace réservé pour une image  2">
            <a:extLst>
              <a:ext uri="{FF2B5EF4-FFF2-40B4-BE49-F238E27FC236}">
                <a16:creationId xmlns:a16="http://schemas.microsoft.com/office/drawing/2014/main" id="{2B0D1302-4B01-F1A4-035F-A84984885B8A}"/>
              </a:ext>
            </a:extLst>
          </p:cNvPr>
          <p:cNvSpPr>
            <a:spLocks noGrp="1"/>
          </p:cNvSpPr>
          <p:nvPr>
            <p:ph type="pic" idx="1"/>
          </p:nvPr>
        </p:nvSpPr>
        <p:spPr>
          <a:xfrm>
            <a:off x="5183188" y="987427"/>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fr-CH"/>
          </a:p>
        </p:txBody>
      </p:sp>
      <p:sp>
        <p:nvSpPr>
          <p:cNvPr id="4" name="Espace réservé du texte 3">
            <a:extLst>
              <a:ext uri="{FF2B5EF4-FFF2-40B4-BE49-F238E27FC236}">
                <a16:creationId xmlns:a16="http://schemas.microsoft.com/office/drawing/2014/main" id="{D35E4A3B-2A06-6F23-6704-B14ACEA1B73A}"/>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93EACF5-E7B2-A020-0DA6-80FD2BDB1F46}"/>
              </a:ext>
            </a:extLst>
          </p:cNvPr>
          <p:cNvSpPr>
            <a:spLocks noGrp="1"/>
          </p:cNvSpPr>
          <p:nvPr>
            <p:ph type="dt" sz="half" idx="10"/>
          </p:nvPr>
        </p:nvSpPr>
        <p:spPr/>
        <p:txBody>
          <a:bodyPr/>
          <a:lstStyle/>
          <a:p>
            <a:fld id="{C3ACA949-6B42-4103-88B9-BDFBEFBB2724}" type="datetimeFigureOut">
              <a:rPr lang="fr-CH" smtClean="0"/>
              <a:t>11.02.2026</a:t>
            </a:fld>
            <a:endParaRPr lang="fr-CH"/>
          </a:p>
        </p:txBody>
      </p:sp>
      <p:sp>
        <p:nvSpPr>
          <p:cNvPr id="6" name="Espace réservé du pied de page 5">
            <a:extLst>
              <a:ext uri="{FF2B5EF4-FFF2-40B4-BE49-F238E27FC236}">
                <a16:creationId xmlns:a16="http://schemas.microsoft.com/office/drawing/2014/main" id="{C12BD062-B226-4EFA-C254-F9740B63E0DE}"/>
              </a:ext>
            </a:extLst>
          </p:cNvPr>
          <p:cNvSpPr>
            <a:spLocks noGrp="1"/>
          </p:cNvSpPr>
          <p:nvPr>
            <p:ph type="ftr" sz="quarter" idx="11"/>
          </p:nvPr>
        </p:nvSpPr>
        <p:spPr/>
        <p:txBody>
          <a:bodyPr/>
          <a:lstStyle/>
          <a:p>
            <a:endParaRPr lang="fr-CH"/>
          </a:p>
        </p:txBody>
      </p:sp>
      <p:sp>
        <p:nvSpPr>
          <p:cNvPr id="7" name="Espace réservé du numéro de diapositive 6">
            <a:extLst>
              <a:ext uri="{FF2B5EF4-FFF2-40B4-BE49-F238E27FC236}">
                <a16:creationId xmlns:a16="http://schemas.microsoft.com/office/drawing/2014/main" id="{26EB584E-6E35-32DA-448B-EFFB854FCC41}"/>
              </a:ext>
            </a:extLst>
          </p:cNvPr>
          <p:cNvSpPr>
            <a:spLocks noGrp="1"/>
          </p:cNvSpPr>
          <p:nvPr>
            <p:ph type="sldNum" sz="quarter" idx="12"/>
          </p:nvPr>
        </p:nvSpPr>
        <p:spPr/>
        <p:txBody>
          <a:bodyPr/>
          <a:lstStyle/>
          <a:p>
            <a:fld id="{B929E865-E499-4FB8-B763-7AB6BC57B6AA}" type="slidenum">
              <a:rPr lang="fr-CH" smtClean="0"/>
              <a:t>‹N°›</a:t>
            </a:fld>
            <a:endParaRPr lang="fr-CH"/>
          </a:p>
        </p:txBody>
      </p:sp>
    </p:spTree>
    <p:extLst>
      <p:ext uri="{BB962C8B-B14F-4D97-AF65-F5344CB8AC3E}">
        <p14:creationId xmlns:p14="http://schemas.microsoft.com/office/powerpoint/2010/main" val="3921070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B5619D-5B89-5068-8209-3B5A5BE1A2C7}"/>
              </a:ext>
            </a:extLst>
          </p:cNvPr>
          <p:cNvSpPr>
            <a:spLocks noGrp="1"/>
          </p:cNvSpPr>
          <p:nvPr>
            <p:ph type="title"/>
          </p:nvPr>
        </p:nvSpPr>
        <p:spPr/>
        <p:txBody>
          <a:bodyPr/>
          <a:lstStyle/>
          <a:p>
            <a:r>
              <a:rPr lang="fr-FR"/>
              <a:t>Modifiez le style du titre</a:t>
            </a:r>
            <a:endParaRPr lang="fr-CH"/>
          </a:p>
        </p:txBody>
      </p:sp>
      <p:sp>
        <p:nvSpPr>
          <p:cNvPr id="3" name="Espace réservé du texte vertical 2">
            <a:extLst>
              <a:ext uri="{FF2B5EF4-FFF2-40B4-BE49-F238E27FC236}">
                <a16:creationId xmlns:a16="http://schemas.microsoft.com/office/drawing/2014/main" id="{6DE2942E-7FB6-B079-91D9-4A75A1BD776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a:extLst>
              <a:ext uri="{FF2B5EF4-FFF2-40B4-BE49-F238E27FC236}">
                <a16:creationId xmlns:a16="http://schemas.microsoft.com/office/drawing/2014/main" id="{83157CC7-797D-D2F8-1148-64CF7DB48428}"/>
              </a:ext>
            </a:extLst>
          </p:cNvPr>
          <p:cNvSpPr>
            <a:spLocks noGrp="1"/>
          </p:cNvSpPr>
          <p:nvPr>
            <p:ph type="dt" sz="half" idx="10"/>
          </p:nvPr>
        </p:nvSpPr>
        <p:spPr/>
        <p:txBody>
          <a:bodyPr/>
          <a:lstStyle/>
          <a:p>
            <a:fld id="{C3ACA949-6B42-4103-88B9-BDFBEFBB2724}" type="datetimeFigureOut">
              <a:rPr lang="fr-CH" smtClean="0"/>
              <a:t>11.02.2026</a:t>
            </a:fld>
            <a:endParaRPr lang="fr-CH"/>
          </a:p>
        </p:txBody>
      </p:sp>
      <p:sp>
        <p:nvSpPr>
          <p:cNvPr id="5" name="Espace réservé du pied de page 4">
            <a:extLst>
              <a:ext uri="{FF2B5EF4-FFF2-40B4-BE49-F238E27FC236}">
                <a16:creationId xmlns:a16="http://schemas.microsoft.com/office/drawing/2014/main" id="{74355745-3471-8B3A-38E8-AD53EE8A6E89}"/>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id="{BEF9E687-BDB0-3DC1-6D36-636B3F2E5D3D}"/>
              </a:ext>
            </a:extLst>
          </p:cNvPr>
          <p:cNvSpPr>
            <a:spLocks noGrp="1"/>
          </p:cNvSpPr>
          <p:nvPr>
            <p:ph type="sldNum" sz="quarter" idx="12"/>
          </p:nvPr>
        </p:nvSpPr>
        <p:spPr/>
        <p:txBody>
          <a:bodyPr/>
          <a:lstStyle/>
          <a:p>
            <a:fld id="{B929E865-E499-4FB8-B763-7AB6BC57B6AA}" type="slidenum">
              <a:rPr lang="fr-CH" smtClean="0"/>
              <a:t>‹N°›</a:t>
            </a:fld>
            <a:endParaRPr lang="fr-CH"/>
          </a:p>
        </p:txBody>
      </p:sp>
    </p:spTree>
    <p:extLst>
      <p:ext uri="{BB962C8B-B14F-4D97-AF65-F5344CB8AC3E}">
        <p14:creationId xmlns:p14="http://schemas.microsoft.com/office/powerpoint/2010/main" val="2370400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23D404C-FBFD-499D-022E-72CC805AB2C1}"/>
              </a:ext>
            </a:extLst>
          </p:cNvPr>
          <p:cNvSpPr>
            <a:spLocks noGrp="1"/>
          </p:cNvSpPr>
          <p:nvPr>
            <p:ph type="title" orient="vert"/>
          </p:nvPr>
        </p:nvSpPr>
        <p:spPr>
          <a:xfrm>
            <a:off x="8724901" y="365125"/>
            <a:ext cx="2628900" cy="5811838"/>
          </a:xfrm>
        </p:spPr>
        <p:txBody>
          <a:bodyPr vert="eaVert"/>
          <a:lstStyle/>
          <a:p>
            <a:r>
              <a:rPr lang="fr-FR"/>
              <a:t>Modifiez le style du titre</a:t>
            </a:r>
            <a:endParaRPr lang="fr-CH"/>
          </a:p>
        </p:txBody>
      </p:sp>
      <p:sp>
        <p:nvSpPr>
          <p:cNvPr id="3" name="Espace réservé du texte vertical 2">
            <a:extLst>
              <a:ext uri="{FF2B5EF4-FFF2-40B4-BE49-F238E27FC236}">
                <a16:creationId xmlns:a16="http://schemas.microsoft.com/office/drawing/2014/main" id="{1417E0D3-2F3E-A81F-199E-3DDFC7449FC2}"/>
              </a:ext>
            </a:extLst>
          </p:cNvPr>
          <p:cNvSpPr>
            <a:spLocks noGrp="1"/>
          </p:cNvSpPr>
          <p:nvPr>
            <p:ph type="body" orient="vert" idx="1"/>
          </p:nvPr>
        </p:nvSpPr>
        <p:spPr>
          <a:xfrm>
            <a:off x="838201"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a:extLst>
              <a:ext uri="{FF2B5EF4-FFF2-40B4-BE49-F238E27FC236}">
                <a16:creationId xmlns:a16="http://schemas.microsoft.com/office/drawing/2014/main" id="{CBD1BA2F-4974-7EA0-45F6-46563B0BACCF}"/>
              </a:ext>
            </a:extLst>
          </p:cNvPr>
          <p:cNvSpPr>
            <a:spLocks noGrp="1"/>
          </p:cNvSpPr>
          <p:nvPr>
            <p:ph type="dt" sz="half" idx="10"/>
          </p:nvPr>
        </p:nvSpPr>
        <p:spPr/>
        <p:txBody>
          <a:bodyPr/>
          <a:lstStyle/>
          <a:p>
            <a:fld id="{C3ACA949-6B42-4103-88B9-BDFBEFBB2724}" type="datetimeFigureOut">
              <a:rPr lang="fr-CH" smtClean="0"/>
              <a:t>11.02.2026</a:t>
            </a:fld>
            <a:endParaRPr lang="fr-CH"/>
          </a:p>
        </p:txBody>
      </p:sp>
      <p:sp>
        <p:nvSpPr>
          <p:cNvPr id="5" name="Espace réservé du pied de page 4">
            <a:extLst>
              <a:ext uri="{FF2B5EF4-FFF2-40B4-BE49-F238E27FC236}">
                <a16:creationId xmlns:a16="http://schemas.microsoft.com/office/drawing/2014/main" id="{19FAB71C-DEB9-0CA5-7842-6E9BAD2A3B95}"/>
              </a:ext>
            </a:extLst>
          </p:cNvPr>
          <p:cNvSpPr>
            <a:spLocks noGrp="1"/>
          </p:cNvSpPr>
          <p:nvPr>
            <p:ph type="ftr" sz="quarter" idx="11"/>
          </p:nvPr>
        </p:nvSpPr>
        <p:spPr/>
        <p:txBody>
          <a:bodyPr/>
          <a:lstStyle/>
          <a:p>
            <a:endParaRPr lang="fr-CH"/>
          </a:p>
        </p:txBody>
      </p:sp>
      <p:sp>
        <p:nvSpPr>
          <p:cNvPr id="6" name="Espace réservé du numéro de diapositive 5">
            <a:extLst>
              <a:ext uri="{FF2B5EF4-FFF2-40B4-BE49-F238E27FC236}">
                <a16:creationId xmlns:a16="http://schemas.microsoft.com/office/drawing/2014/main" id="{EB8337E5-58AD-EF9E-971E-91D76E5AEB19}"/>
              </a:ext>
            </a:extLst>
          </p:cNvPr>
          <p:cNvSpPr>
            <a:spLocks noGrp="1"/>
          </p:cNvSpPr>
          <p:nvPr>
            <p:ph type="sldNum" sz="quarter" idx="12"/>
          </p:nvPr>
        </p:nvSpPr>
        <p:spPr/>
        <p:txBody>
          <a:bodyPr/>
          <a:lstStyle/>
          <a:p>
            <a:fld id="{B929E865-E499-4FB8-B763-7AB6BC57B6AA}" type="slidenum">
              <a:rPr lang="fr-CH" smtClean="0"/>
              <a:t>‹N°›</a:t>
            </a:fld>
            <a:endParaRPr lang="fr-CH"/>
          </a:p>
        </p:txBody>
      </p:sp>
    </p:spTree>
    <p:extLst>
      <p:ext uri="{BB962C8B-B14F-4D97-AF65-F5344CB8AC3E}">
        <p14:creationId xmlns:p14="http://schemas.microsoft.com/office/powerpoint/2010/main" val="596244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4211F17-0F1B-9C33-9FCB-C82E30129C49}"/>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fr-FR"/>
              <a:t>Modifiez le style du titre</a:t>
            </a:r>
            <a:endParaRPr lang="fr-CH"/>
          </a:p>
        </p:txBody>
      </p:sp>
      <p:sp>
        <p:nvSpPr>
          <p:cNvPr id="3" name="Espace réservé du texte 2">
            <a:extLst>
              <a:ext uri="{FF2B5EF4-FFF2-40B4-BE49-F238E27FC236}">
                <a16:creationId xmlns:a16="http://schemas.microsoft.com/office/drawing/2014/main" id="{A923529E-96AF-1D21-FA50-433D04AD67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a:extLst>
              <a:ext uri="{FF2B5EF4-FFF2-40B4-BE49-F238E27FC236}">
                <a16:creationId xmlns:a16="http://schemas.microsoft.com/office/drawing/2014/main" id="{B27EA6A8-1731-F171-455B-A5A7973005DC}"/>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3ACA949-6B42-4103-88B9-BDFBEFBB2724}" type="datetimeFigureOut">
              <a:rPr lang="fr-CH" smtClean="0"/>
              <a:t>11.02.2026</a:t>
            </a:fld>
            <a:endParaRPr lang="fr-CH"/>
          </a:p>
        </p:txBody>
      </p:sp>
      <p:sp>
        <p:nvSpPr>
          <p:cNvPr id="5" name="Espace réservé du pied de page 4">
            <a:extLst>
              <a:ext uri="{FF2B5EF4-FFF2-40B4-BE49-F238E27FC236}">
                <a16:creationId xmlns:a16="http://schemas.microsoft.com/office/drawing/2014/main" id="{AED7F14C-4E00-086B-AF3D-8079B55B556D}"/>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CH"/>
          </a:p>
        </p:txBody>
      </p:sp>
      <p:sp>
        <p:nvSpPr>
          <p:cNvPr id="6" name="Espace réservé du numéro de diapositive 5">
            <a:extLst>
              <a:ext uri="{FF2B5EF4-FFF2-40B4-BE49-F238E27FC236}">
                <a16:creationId xmlns:a16="http://schemas.microsoft.com/office/drawing/2014/main" id="{662474A4-4494-A4CD-952D-53E17FB9D4AE}"/>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929E865-E499-4FB8-B763-7AB6BC57B6AA}" type="slidenum">
              <a:rPr lang="fr-CH" smtClean="0"/>
              <a:t>‹N°›</a:t>
            </a:fld>
            <a:endParaRPr lang="fr-CH"/>
          </a:p>
        </p:txBody>
      </p:sp>
    </p:spTree>
    <p:extLst>
      <p:ext uri="{BB962C8B-B14F-4D97-AF65-F5344CB8AC3E}">
        <p14:creationId xmlns:p14="http://schemas.microsoft.com/office/powerpoint/2010/main" val="41605360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4.mp3"/><Relationship Id="rId1" Type="http://schemas.openxmlformats.org/officeDocument/2006/relationships/audio" Target="NULL" TargetMode="External"/><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70506-4444-8671-4A0E-C814FBAEB74E}"/>
            </a:ext>
          </a:extLst>
        </p:cNvPr>
        <p:cNvGrpSpPr/>
        <p:nvPr/>
      </p:nvGrpSpPr>
      <p:grpSpPr>
        <a:xfrm>
          <a:off x="0" y="0"/>
          <a:ext cx="0" cy="0"/>
          <a:chOff x="0" y="0"/>
          <a:chExt cx="0" cy="0"/>
        </a:xfrm>
      </p:grpSpPr>
      <p:pic>
        <p:nvPicPr>
          <p:cNvPr id="7" name="Image 6" descr="Une image contenant texte, Graphique, Police, logo&#10;&#10;Le contenu généré par l’IA peut être incorrect.">
            <a:extLst>
              <a:ext uri="{FF2B5EF4-FFF2-40B4-BE49-F238E27FC236}">
                <a16:creationId xmlns:a16="http://schemas.microsoft.com/office/drawing/2014/main" id="{FFAA532A-9695-D624-D005-A3E0EE19EC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30176" y="5572125"/>
            <a:ext cx="3731647" cy="990600"/>
          </a:xfrm>
          <a:prstGeom prst="rect">
            <a:avLst/>
          </a:prstGeom>
        </p:spPr>
      </p:pic>
      <p:pic>
        <p:nvPicPr>
          <p:cNvPr id="2" name="Image 1">
            <a:extLst>
              <a:ext uri="{FF2B5EF4-FFF2-40B4-BE49-F238E27FC236}">
                <a16:creationId xmlns:a16="http://schemas.microsoft.com/office/drawing/2014/main" id="{37CC3D41-C53C-5CBF-0B12-14FC49133AA7}"/>
              </a:ext>
            </a:extLst>
          </p:cNvPr>
          <p:cNvPicPr>
            <a:picLocks noChangeAspect="1"/>
          </p:cNvPicPr>
          <p:nvPr/>
        </p:nvPicPr>
        <p:blipFill>
          <a:blip r:embed="rId5"/>
          <a:stretch>
            <a:fillRect/>
          </a:stretch>
        </p:blipFill>
        <p:spPr>
          <a:xfrm>
            <a:off x="4910285" y="97815"/>
            <a:ext cx="2170976" cy="2588235"/>
          </a:xfrm>
          <a:prstGeom prst="rect">
            <a:avLst/>
          </a:prstGeom>
        </p:spPr>
      </p:pic>
      <p:sp>
        <p:nvSpPr>
          <p:cNvPr id="6" name="ZoneTexte 5">
            <a:extLst>
              <a:ext uri="{FF2B5EF4-FFF2-40B4-BE49-F238E27FC236}">
                <a16:creationId xmlns:a16="http://schemas.microsoft.com/office/drawing/2014/main" id="{674B6454-B508-6752-38AF-D5A7628005E7}"/>
              </a:ext>
            </a:extLst>
          </p:cNvPr>
          <p:cNvSpPr txBox="1"/>
          <p:nvPr/>
        </p:nvSpPr>
        <p:spPr>
          <a:xfrm>
            <a:off x="1238250" y="2617198"/>
            <a:ext cx="9715500" cy="2708755"/>
          </a:xfrm>
          <a:prstGeom prst="rect">
            <a:avLst/>
          </a:prstGeom>
          <a:noFill/>
        </p:spPr>
        <p:txBody>
          <a:bodyPr wrap="square">
            <a:spAutoFit/>
          </a:bodyPr>
          <a:lstStyle/>
          <a:p>
            <a:pPr marL="0" marR="0" indent="0" algn="ctr">
              <a:lnSpc>
                <a:spcPct val="119000"/>
              </a:lnSpc>
              <a:spcAft>
                <a:spcPts val="1400"/>
              </a:spcAft>
              <a:buNone/>
            </a:pPr>
            <a:r>
              <a:rPr lang="fr-CH" sz="4200" b="1" i="1" kern="1400" dirty="0">
                <a:ln>
                  <a:noFill/>
                </a:ln>
                <a:solidFill>
                  <a:srgbClr val="FF3399"/>
                </a:solidFill>
                <a:effectLst/>
                <a:latin typeface="Calibri" panose="020F0502020204030204" pitchFamily="34" charset="0"/>
              </a:rPr>
              <a:t>Le sarcasme ne tue pas. Il réveille.</a:t>
            </a:r>
            <a:endParaRPr lang="fr-CH" sz="1000" kern="1400" dirty="0">
              <a:ln>
                <a:noFill/>
              </a:ln>
              <a:solidFill>
                <a:srgbClr val="000000"/>
              </a:solidFill>
              <a:effectLst/>
              <a:latin typeface="Calibri" panose="020F0502020204030204" pitchFamily="34" charset="0"/>
            </a:endParaRPr>
          </a:p>
          <a:p>
            <a:pPr marL="0" marR="0" indent="0" algn="ctr">
              <a:lnSpc>
                <a:spcPct val="119000"/>
              </a:lnSpc>
              <a:spcAft>
                <a:spcPts val="1400"/>
              </a:spcAft>
              <a:buNone/>
            </a:pPr>
            <a:r>
              <a:rPr lang="fr-CH" sz="4200" b="1" i="1" kern="1400" dirty="0">
                <a:ln>
                  <a:noFill/>
                </a:ln>
                <a:solidFill>
                  <a:srgbClr val="FF3399"/>
                </a:solidFill>
                <a:effectLst/>
                <a:latin typeface="Calibri" panose="020F0502020204030204" pitchFamily="34" charset="0"/>
              </a:rPr>
              <a:t>Le sarcasme ne blesse pas : il éclaire.</a:t>
            </a:r>
            <a:endParaRPr lang="fr-CH" sz="1000" kern="1400" dirty="0">
              <a:ln>
                <a:noFill/>
              </a:ln>
              <a:solidFill>
                <a:srgbClr val="000000"/>
              </a:solidFill>
              <a:effectLst/>
              <a:latin typeface="Calibri" panose="020F0502020204030204" pitchFamily="34" charset="0"/>
            </a:endParaRPr>
          </a:p>
          <a:p>
            <a:pPr marL="0" marR="0" indent="0" algn="ctr">
              <a:lnSpc>
                <a:spcPct val="119000"/>
              </a:lnSpc>
              <a:spcAft>
                <a:spcPts val="1400"/>
              </a:spcAft>
              <a:buNone/>
            </a:pPr>
            <a:r>
              <a:rPr lang="fr-CH" sz="4200" b="1" i="1" kern="1400" dirty="0">
                <a:ln>
                  <a:noFill/>
                </a:ln>
                <a:solidFill>
                  <a:srgbClr val="FF3399"/>
                </a:solidFill>
                <a:effectLst/>
                <a:latin typeface="Calibri" panose="020F0502020204030204" pitchFamily="34" charset="0"/>
              </a:rPr>
              <a:t>Le sarcasme ne détruit rien. Il révèle.</a:t>
            </a:r>
            <a:r>
              <a:rPr lang="fr-CH" sz="1000" kern="1400" dirty="0">
                <a:ln>
                  <a:noFill/>
                </a:ln>
                <a:solidFill>
                  <a:srgbClr val="000000"/>
                </a:solidFill>
                <a:effectLst/>
                <a:latin typeface="Calibri" panose="020F0502020204030204" pitchFamily="34" charset="0"/>
              </a:rPr>
              <a:t> </a:t>
            </a:r>
          </a:p>
        </p:txBody>
      </p:sp>
      <p:pic>
        <p:nvPicPr>
          <p:cNvPr id="8" name="Les-Sentiers-de-l-innocence par Hicham Chahidi.">
            <a:hlinkClick r:id="" action="ppaction://media"/>
            <a:extLst>
              <a:ext uri="{FF2B5EF4-FFF2-40B4-BE49-F238E27FC236}">
                <a16:creationId xmlns:a16="http://schemas.microsoft.com/office/drawing/2014/main" id="{F42731E7-2CA8-E330-120F-64F8FB53D1D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6343454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750" advTm="7000">
        <p15:prstTrans prst="curtains"/>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numSld="999"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a:extLst>
              <a:ext uri="{FF2B5EF4-FFF2-40B4-BE49-F238E27FC236}">
                <a16:creationId xmlns:a16="http://schemas.microsoft.com/office/drawing/2014/main" id="{9147D43F-AEAD-18F0-232E-DBBCB95A2285}"/>
              </a:ext>
            </a:extLst>
          </p:cNvPr>
          <p:cNvSpPr>
            <a:spLocks noGrp="1"/>
          </p:cNvSpPr>
          <p:nvPr>
            <p:ph type="subTitle" idx="1"/>
          </p:nvPr>
        </p:nvSpPr>
        <p:spPr>
          <a:xfrm>
            <a:off x="2066322" y="5657857"/>
            <a:ext cx="5773966" cy="1000118"/>
          </a:xfrm>
        </p:spPr>
        <p:txBody>
          <a:bodyPr>
            <a:normAutofit fontScale="25000" lnSpcReduction="20000"/>
          </a:bodyPr>
          <a:lstStyle/>
          <a:p>
            <a:pPr algn="l">
              <a:lnSpc>
                <a:spcPct val="120000"/>
              </a:lnSpc>
            </a:pPr>
            <a:r>
              <a:rPr lang="fr-CH" sz="5200" dirty="0">
                <a:solidFill>
                  <a:schemeClr val="tx1">
                    <a:lumMod val="75000"/>
                    <a:lumOff val="25000"/>
                  </a:schemeClr>
                </a:solidFill>
                <a:latin typeface="Calibri" panose="020F0502020204030204" pitchFamily="34" charset="0"/>
                <a:cs typeface="Calibri" panose="020F0502020204030204" pitchFamily="34" charset="0"/>
              </a:rPr>
              <a:t>Déclencheurs officiels des parcmètres dans notre région : le tourisme (environ 10 week-ends par an, et encore…) et les travailleurs frontaliers qui occupent les places toute la journée.  </a:t>
            </a:r>
            <a:r>
              <a:rPr lang="fr-CH" sz="5200" b="1" i="1" dirty="0">
                <a:solidFill>
                  <a:schemeClr val="tx1">
                    <a:lumMod val="75000"/>
                    <a:lumOff val="25000"/>
                  </a:schemeClr>
                </a:solidFill>
                <a:latin typeface="Calibri" panose="020F0502020204030204" pitchFamily="34" charset="0"/>
                <a:cs typeface="Calibri" panose="020F0502020204030204" pitchFamily="34" charset="0"/>
              </a:rPr>
              <a:t>"  Les parkings payants, ce n’est pas pour l’argent "  </a:t>
            </a:r>
            <a:r>
              <a:rPr lang="fr-CH" sz="5200" dirty="0">
                <a:solidFill>
                  <a:schemeClr val="tx1">
                    <a:lumMod val="75000"/>
                    <a:lumOff val="25000"/>
                  </a:schemeClr>
                </a:solidFill>
                <a:latin typeface="Calibri" panose="020F0502020204030204" pitchFamily="34" charset="0"/>
                <a:cs typeface="Calibri" panose="020F0502020204030204" pitchFamily="34" charset="0"/>
              </a:rPr>
              <a:t>répété en boucle par notre syndic. Étrange comme solution qui finit par coûter une taxe annuelle… aux habitants. </a:t>
            </a:r>
          </a:p>
          <a:p>
            <a:endParaRPr lang="fr-CH" dirty="0"/>
          </a:p>
        </p:txBody>
      </p:sp>
      <p:pic>
        <p:nvPicPr>
          <p:cNvPr id="5" name="Image 4" descr="Une image contenant texte, sourire, habits, Visage humain&#10;&#10;Le contenu généré par l’IA peut être incorrect.">
            <a:extLst>
              <a:ext uri="{FF2B5EF4-FFF2-40B4-BE49-F238E27FC236}">
                <a16:creationId xmlns:a16="http://schemas.microsoft.com/office/drawing/2014/main" id="{63318276-77B4-562C-232F-6633EC930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6315" y="283522"/>
            <a:ext cx="8059371" cy="5374335"/>
          </a:xfrm>
          <a:prstGeom prst="rect">
            <a:avLst/>
          </a:prstGeom>
          <a:ln cmpd="dbl">
            <a:solidFill>
              <a:srgbClr val="FFC000"/>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B9281040-080D-4156-BDD8-B0BC721C8A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0288" y="5826414"/>
            <a:ext cx="2343151" cy="622011"/>
          </a:xfrm>
          <a:prstGeom prst="rect">
            <a:avLst/>
          </a:prstGeom>
        </p:spPr>
      </p:pic>
    </p:spTree>
    <p:extLst>
      <p:ext uri="{BB962C8B-B14F-4D97-AF65-F5344CB8AC3E}">
        <p14:creationId xmlns:p14="http://schemas.microsoft.com/office/powerpoint/2010/main" val="1370100903"/>
      </p:ext>
    </p:extLst>
  </p:cSld>
  <p:clrMapOvr>
    <a:masterClrMapping/>
  </p:clrMapOvr>
  <mc:AlternateContent xmlns:mc="http://schemas.openxmlformats.org/markup-compatibility/2006" xmlns:p14="http://schemas.microsoft.com/office/powerpoint/2010/main">
    <mc:Choice Requires="p14">
      <p:transition spd="med" p14:dur="700" advTm="20000">
        <p:fade/>
      </p:transition>
    </mc:Choice>
    <mc:Fallback xmlns="">
      <p:transition spd="med" advTm="20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8F55E-712B-0776-0E3C-750C839B5960}"/>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6E0B3E35-E40E-6E8C-0422-796A0A8DD212}"/>
              </a:ext>
            </a:extLst>
          </p:cNvPr>
          <p:cNvSpPr>
            <a:spLocks noGrp="1"/>
          </p:cNvSpPr>
          <p:nvPr>
            <p:ph type="subTitle" idx="1"/>
          </p:nvPr>
        </p:nvSpPr>
        <p:spPr>
          <a:xfrm>
            <a:off x="2066322" y="5788315"/>
            <a:ext cx="5773966" cy="698210"/>
          </a:xfrm>
        </p:spPr>
        <p:txBody>
          <a:bodyPr>
            <a:noAutofit/>
          </a:bodyPr>
          <a:lstStyle/>
          <a:p>
            <a:pPr algn="l">
              <a:lnSpc>
                <a:spcPct val="100000"/>
              </a:lnSpc>
            </a:pPr>
            <a:r>
              <a:rPr lang="fr-CH" sz="1400" dirty="0">
                <a:solidFill>
                  <a:schemeClr val="tx1">
                    <a:lumMod val="75000"/>
                    <a:lumOff val="25000"/>
                  </a:schemeClr>
                </a:solidFill>
                <a:latin typeface="Calibri" panose="020F0502020204030204" pitchFamily="34" charset="0"/>
                <a:cs typeface="Calibri" panose="020F0502020204030204" pitchFamily="34" charset="0"/>
              </a:rPr>
              <a:t>Les parkings payants ne sont pas une question d’argent. Juste une coïncidence pour une partie de la population si chaque habitant doit maintenant payer une taxe annuelle, sans doute. </a:t>
            </a:r>
            <a:endParaRPr lang="fr-CH" sz="1400" dirty="0">
              <a:solidFill>
                <a:schemeClr val="tx1">
                  <a:lumMod val="75000"/>
                  <a:lumOff val="25000"/>
                </a:schemeClr>
              </a:solidFill>
            </a:endParaRPr>
          </a:p>
        </p:txBody>
      </p:sp>
      <p:pic>
        <p:nvPicPr>
          <p:cNvPr id="5" name="Image 4">
            <a:extLst>
              <a:ext uri="{FF2B5EF4-FFF2-40B4-BE49-F238E27FC236}">
                <a16:creationId xmlns:a16="http://schemas.microsoft.com/office/drawing/2014/main" id="{07E99E59-CE4B-D821-FCF4-7ABEFDA9D8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66315" y="284232"/>
            <a:ext cx="8059371" cy="5372914"/>
          </a:xfrm>
          <a:prstGeom prst="rect">
            <a:avLst/>
          </a:prstGeom>
          <a:ln cmpd="dbl">
            <a:solidFill>
              <a:schemeClr val="accent5">
                <a:lumMod val="60000"/>
                <a:lumOff val="40000"/>
              </a:schemeClr>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A7BDDAC7-C1CF-FC32-C15C-875FC0C033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0288" y="5788315"/>
            <a:ext cx="2343151" cy="622011"/>
          </a:xfrm>
          <a:prstGeom prst="rect">
            <a:avLst/>
          </a:prstGeom>
        </p:spPr>
      </p:pic>
    </p:spTree>
    <p:extLst>
      <p:ext uri="{BB962C8B-B14F-4D97-AF65-F5344CB8AC3E}">
        <p14:creationId xmlns:p14="http://schemas.microsoft.com/office/powerpoint/2010/main" val="3322724968"/>
      </p:ext>
    </p:extLst>
  </p:cSld>
  <p:clrMapOvr>
    <a:masterClrMapping/>
  </p:clrMapOvr>
  <mc:AlternateContent xmlns:mc="http://schemas.openxmlformats.org/markup-compatibility/2006" xmlns:p14="http://schemas.microsoft.com/office/powerpoint/2010/main">
    <mc:Choice Requires="p14">
      <p:transition spd="med" p14:dur="700" advTm="15000">
        <p:fade/>
      </p:transition>
    </mc:Choice>
    <mc:Fallback xmlns="">
      <p:transition spd="med" advTm="15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CBAA5-B2E7-37E7-FC69-B16C7131508E}"/>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78956A91-0955-3752-B2A6-D7F2F6772D42}"/>
              </a:ext>
            </a:extLst>
          </p:cNvPr>
          <p:cNvSpPr>
            <a:spLocks noGrp="1"/>
          </p:cNvSpPr>
          <p:nvPr>
            <p:ph type="subTitle" idx="1"/>
          </p:nvPr>
        </p:nvSpPr>
        <p:spPr>
          <a:xfrm>
            <a:off x="2066322" y="5788315"/>
            <a:ext cx="5773966" cy="698210"/>
          </a:xfrm>
        </p:spPr>
        <p:txBody>
          <a:bodyPr>
            <a:normAutofit fontScale="32500" lnSpcReduction="20000"/>
          </a:bodyPr>
          <a:lstStyle/>
          <a:p>
            <a:pPr algn="l">
              <a:lnSpc>
                <a:spcPct val="120000"/>
              </a:lnSpc>
            </a:pPr>
            <a:r>
              <a:rPr lang="fr-CH" sz="4400" dirty="0">
                <a:solidFill>
                  <a:schemeClr val="tx1">
                    <a:lumMod val="75000"/>
                    <a:lumOff val="25000"/>
                  </a:schemeClr>
                </a:solidFill>
                <a:latin typeface="Calibri" panose="020F0502020204030204" pitchFamily="34" charset="0"/>
                <a:cs typeface="Calibri" panose="020F0502020204030204" pitchFamily="34" charset="0"/>
              </a:rPr>
              <a:t>Rien de tel qu’une grille de tarifs de stationnement incompréhensible pour vraiment booster l’économie locale… </a:t>
            </a:r>
            <a:endParaRPr lang="fr-CH" dirty="0">
              <a:solidFill>
                <a:schemeClr val="tx1">
                  <a:lumMod val="75000"/>
                  <a:lumOff val="25000"/>
                </a:schemeClr>
              </a:solidFill>
            </a:endParaRPr>
          </a:p>
        </p:txBody>
      </p:sp>
      <p:pic>
        <p:nvPicPr>
          <p:cNvPr id="5" name="Image 4">
            <a:extLst>
              <a:ext uri="{FF2B5EF4-FFF2-40B4-BE49-F238E27FC236}">
                <a16:creationId xmlns:a16="http://schemas.microsoft.com/office/drawing/2014/main" id="{3A6BB7A9-0C42-FD98-554E-01C5B78655D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66315" y="284232"/>
            <a:ext cx="8059371" cy="5372914"/>
          </a:xfrm>
          <a:prstGeom prst="rect">
            <a:avLst/>
          </a:prstGeom>
          <a:ln cmpd="dbl">
            <a:solidFill>
              <a:schemeClr val="accent5">
                <a:lumMod val="60000"/>
                <a:lumOff val="40000"/>
              </a:schemeClr>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1FD0F435-734B-1E94-580B-44970BE507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0288" y="5788315"/>
            <a:ext cx="2343151" cy="622011"/>
          </a:xfrm>
          <a:prstGeom prst="rect">
            <a:avLst/>
          </a:prstGeom>
        </p:spPr>
      </p:pic>
    </p:spTree>
    <p:extLst>
      <p:ext uri="{BB962C8B-B14F-4D97-AF65-F5344CB8AC3E}">
        <p14:creationId xmlns:p14="http://schemas.microsoft.com/office/powerpoint/2010/main" val="3694236162"/>
      </p:ext>
    </p:extLst>
  </p:cSld>
  <p:clrMapOvr>
    <a:masterClrMapping/>
  </p:clrMapOvr>
  <mc:AlternateContent xmlns:mc="http://schemas.openxmlformats.org/markup-compatibility/2006" xmlns:p14="http://schemas.microsoft.com/office/powerpoint/2010/main">
    <mc:Choice Requires="p14">
      <p:transition spd="med" p14:dur="700" advTm="18000">
        <p:fade/>
      </p:transition>
    </mc:Choice>
    <mc:Fallback xmlns="">
      <p:transition spd="med" advTm="1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7CDA7-179D-0CBC-F113-BDC4ED824F0F}"/>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4F59A449-983C-4AC0-5A49-1771A3CEA9C1}"/>
              </a:ext>
            </a:extLst>
          </p:cNvPr>
          <p:cNvSpPr>
            <a:spLocks noGrp="1"/>
          </p:cNvSpPr>
          <p:nvPr>
            <p:ph type="subTitle" idx="1"/>
          </p:nvPr>
        </p:nvSpPr>
        <p:spPr>
          <a:xfrm>
            <a:off x="2066322" y="5788315"/>
            <a:ext cx="5773966" cy="698210"/>
          </a:xfrm>
        </p:spPr>
        <p:txBody>
          <a:bodyPr>
            <a:normAutofit fontScale="32500" lnSpcReduction="20000"/>
          </a:bodyPr>
          <a:lstStyle/>
          <a:p>
            <a:pPr algn="l">
              <a:lnSpc>
                <a:spcPct val="120000"/>
              </a:lnSpc>
              <a:spcAft>
                <a:spcPts val="600"/>
              </a:spcAft>
            </a:pPr>
            <a:r>
              <a:rPr lang="fr-CH" sz="4400" b="1" dirty="0">
                <a:solidFill>
                  <a:schemeClr val="tx1">
                    <a:lumMod val="75000"/>
                    <a:lumOff val="25000"/>
                  </a:schemeClr>
                </a:solidFill>
                <a:latin typeface="Calibri" panose="020F0502020204030204" pitchFamily="34" charset="0"/>
                <a:cs typeface="Calibri" panose="020F0502020204030204" pitchFamily="34" charset="0"/>
              </a:rPr>
              <a:t>Nouvelle règle : l’amour éternel est désormais sanctionné.</a:t>
            </a:r>
            <a:br>
              <a:rPr lang="fr-CH" sz="4400" b="1" dirty="0">
                <a:solidFill>
                  <a:schemeClr val="tx1">
                    <a:lumMod val="75000"/>
                    <a:lumOff val="25000"/>
                  </a:schemeClr>
                </a:solidFill>
                <a:latin typeface="Calibri" panose="020F0502020204030204" pitchFamily="34" charset="0"/>
                <a:cs typeface="Calibri" panose="020F0502020204030204" pitchFamily="34" charset="0"/>
              </a:rPr>
            </a:br>
            <a:br>
              <a:rPr lang="fr-CH" sz="300" b="1" dirty="0">
                <a:solidFill>
                  <a:schemeClr val="tx1">
                    <a:lumMod val="75000"/>
                    <a:lumOff val="25000"/>
                  </a:schemeClr>
                </a:solidFill>
                <a:latin typeface="Calibri" panose="020F0502020204030204" pitchFamily="34" charset="0"/>
                <a:cs typeface="Calibri" panose="020F0502020204030204" pitchFamily="34" charset="0"/>
              </a:rPr>
            </a:br>
            <a:br>
              <a:rPr lang="fr-CH" sz="300" b="1" dirty="0">
                <a:solidFill>
                  <a:schemeClr val="tx1">
                    <a:lumMod val="75000"/>
                    <a:lumOff val="25000"/>
                  </a:schemeClr>
                </a:solidFill>
                <a:latin typeface="Calibri" panose="020F0502020204030204" pitchFamily="34" charset="0"/>
                <a:cs typeface="Calibri" panose="020F0502020204030204" pitchFamily="34" charset="0"/>
              </a:rPr>
            </a:br>
            <a:br>
              <a:rPr lang="fr-CH" sz="300" b="1" dirty="0">
                <a:solidFill>
                  <a:schemeClr val="tx1">
                    <a:lumMod val="75000"/>
                    <a:lumOff val="25000"/>
                  </a:schemeClr>
                </a:solidFill>
                <a:latin typeface="Calibri" panose="020F0502020204030204" pitchFamily="34" charset="0"/>
                <a:cs typeface="Calibri" panose="020F0502020204030204" pitchFamily="34" charset="0"/>
              </a:rPr>
            </a:br>
            <a:r>
              <a:rPr lang="fr-CH" sz="4400" dirty="0">
                <a:solidFill>
                  <a:schemeClr val="tx1">
                    <a:lumMod val="75000"/>
                    <a:lumOff val="25000"/>
                  </a:schemeClr>
                </a:solidFill>
                <a:latin typeface="Calibri" panose="020F0502020204030204" pitchFamily="34" charset="0"/>
                <a:cs typeface="Calibri" panose="020F0502020204030204" pitchFamily="34" charset="0"/>
              </a:rPr>
              <a:t>Triste situation réellement vécue par une dame âgée du village des </a:t>
            </a:r>
            <a:r>
              <a:rPr lang="fr-CH" sz="4400" dirty="0" err="1">
                <a:solidFill>
                  <a:schemeClr val="tx1">
                    <a:lumMod val="75000"/>
                    <a:lumOff val="25000"/>
                  </a:schemeClr>
                </a:solidFill>
                <a:latin typeface="Calibri" panose="020F0502020204030204" pitchFamily="34" charset="0"/>
                <a:cs typeface="Calibri" panose="020F0502020204030204" pitchFamily="34" charset="0"/>
              </a:rPr>
              <a:t>Bioux</a:t>
            </a:r>
            <a:endParaRPr lang="fr-CH" sz="4400" dirty="0">
              <a:solidFill>
                <a:schemeClr val="tx1">
                  <a:lumMod val="75000"/>
                  <a:lumOff val="25000"/>
                </a:schemeClr>
              </a:solidFill>
              <a:latin typeface="Calibri" panose="020F0502020204030204" pitchFamily="34" charset="0"/>
              <a:cs typeface="Calibri" panose="020F0502020204030204" pitchFamily="34" charset="0"/>
            </a:endParaRPr>
          </a:p>
          <a:p>
            <a:endParaRPr lang="fr-CH" dirty="0"/>
          </a:p>
        </p:txBody>
      </p:sp>
      <p:pic>
        <p:nvPicPr>
          <p:cNvPr id="5" name="Image 4">
            <a:extLst>
              <a:ext uri="{FF2B5EF4-FFF2-40B4-BE49-F238E27FC236}">
                <a16:creationId xmlns:a16="http://schemas.microsoft.com/office/drawing/2014/main" id="{1F755E6E-541C-3011-B5B7-28127AA04D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66315" y="284232"/>
            <a:ext cx="8059371" cy="5372914"/>
          </a:xfrm>
          <a:prstGeom prst="rect">
            <a:avLst/>
          </a:prstGeom>
          <a:ln cmpd="dbl">
            <a:solidFill>
              <a:srgbClr val="FF3399"/>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480C18F2-B88A-2F78-CC81-FFC3D47133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0288" y="5788315"/>
            <a:ext cx="2343151" cy="622011"/>
          </a:xfrm>
          <a:prstGeom prst="rect">
            <a:avLst/>
          </a:prstGeom>
        </p:spPr>
      </p:pic>
    </p:spTree>
    <p:extLst>
      <p:ext uri="{BB962C8B-B14F-4D97-AF65-F5344CB8AC3E}">
        <p14:creationId xmlns:p14="http://schemas.microsoft.com/office/powerpoint/2010/main" val="279219416"/>
      </p:ext>
    </p:extLst>
  </p:cSld>
  <p:clrMapOvr>
    <a:masterClrMapping/>
  </p:clrMapOvr>
  <mc:AlternateContent xmlns:mc="http://schemas.openxmlformats.org/markup-compatibility/2006" xmlns:p14="http://schemas.microsoft.com/office/powerpoint/2010/main">
    <mc:Choice Requires="p14">
      <p:transition spd="med" p14:dur="700" advTm="25000">
        <p:fade/>
      </p:transition>
    </mc:Choice>
    <mc:Fallback xmlns="">
      <p:transition spd="med" advTm="2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68262-61CB-4A43-2E04-8CF340A3B057}"/>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AAAA864C-E307-0487-B76F-F24CF846B2D8}"/>
              </a:ext>
            </a:extLst>
          </p:cNvPr>
          <p:cNvSpPr>
            <a:spLocks noGrp="1"/>
          </p:cNvSpPr>
          <p:nvPr>
            <p:ph type="subTitle" idx="1"/>
          </p:nvPr>
        </p:nvSpPr>
        <p:spPr>
          <a:xfrm>
            <a:off x="2066322" y="5788315"/>
            <a:ext cx="5773966" cy="936335"/>
          </a:xfrm>
        </p:spPr>
        <p:txBody>
          <a:bodyPr>
            <a:normAutofit/>
          </a:bodyPr>
          <a:lstStyle/>
          <a:p>
            <a:pPr algn="l">
              <a:lnSpc>
                <a:spcPct val="120000"/>
              </a:lnSpc>
            </a:pPr>
            <a:r>
              <a:rPr lang="fr-CH" sz="1400" dirty="0">
                <a:solidFill>
                  <a:schemeClr val="tx1">
                    <a:lumMod val="75000"/>
                    <a:lumOff val="25000"/>
                  </a:schemeClr>
                </a:solidFill>
                <a:latin typeface="Calibri" panose="020F0502020204030204" pitchFamily="34" charset="0"/>
                <a:cs typeface="Calibri" panose="020F0502020204030204" pitchFamily="34" charset="0"/>
              </a:rPr>
              <a:t>Face à 40 moutons, 5 béliers et un syndic capitaliste, un comité volontaire, qui a lu le mode d’emploi de la démocratie, peut quand même faire bouger les choses.</a:t>
            </a:r>
            <a:endParaRPr lang="fr-CH" sz="1400" dirty="0">
              <a:solidFill>
                <a:schemeClr val="tx1">
                  <a:lumMod val="75000"/>
                  <a:lumOff val="25000"/>
                </a:schemeClr>
              </a:solidFill>
            </a:endParaRPr>
          </a:p>
        </p:txBody>
      </p:sp>
      <p:pic>
        <p:nvPicPr>
          <p:cNvPr id="5" name="Image 4">
            <a:extLst>
              <a:ext uri="{FF2B5EF4-FFF2-40B4-BE49-F238E27FC236}">
                <a16:creationId xmlns:a16="http://schemas.microsoft.com/office/drawing/2014/main" id="{FEE28CA9-6A5E-BE7E-8540-9905934A783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66315" y="284232"/>
            <a:ext cx="8059371" cy="5372914"/>
          </a:xfrm>
          <a:prstGeom prst="rect">
            <a:avLst/>
          </a:prstGeom>
          <a:ln cmpd="dbl">
            <a:solidFill>
              <a:srgbClr val="FF0000"/>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7C142C5C-AE01-50DD-210E-DE057A0A96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0288" y="5788315"/>
            <a:ext cx="2343151" cy="622011"/>
          </a:xfrm>
          <a:prstGeom prst="rect">
            <a:avLst/>
          </a:prstGeom>
        </p:spPr>
      </p:pic>
    </p:spTree>
    <p:extLst>
      <p:ext uri="{BB962C8B-B14F-4D97-AF65-F5344CB8AC3E}">
        <p14:creationId xmlns:p14="http://schemas.microsoft.com/office/powerpoint/2010/main" val="14210090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15000">
        <p15:prstTrans prst="curtains"/>
      </p:transition>
    </mc:Choice>
    <mc:Fallback xmlns="">
      <p:transition spd="slow" advTm="1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1307B-2BED-AA6B-5EE5-032E48F1E261}"/>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FA77945F-E2A3-FCD0-A290-154656EC88F5}"/>
              </a:ext>
            </a:extLst>
          </p:cNvPr>
          <p:cNvSpPr>
            <a:spLocks noGrp="1"/>
          </p:cNvSpPr>
          <p:nvPr>
            <p:ph type="subTitle" idx="1"/>
          </p:nvPr>
        </p:nvSpPr>
        <p:spPr>
          <a:xfrm>
            <a:off x="2066322" y="5657146"/>
            <a:ext cx="5773966" cy="829379"/>
          </a:xfrm>
        </p:spPr>
        <p:txBody>
          <a:bodyPr>
            <a:normAutofit fontScale="25000" lnSpcReduction="20000"/>
          </a:bodyPr>
          <a:lstStyle/>
          <a:p>
            <a:pPr algn="l">
              <a:lnSpc>
                <a:spcPct val="119000"/>
              </a:lnSpc>
              <a:spcAft>
                <a:spcPts val="600"/>
              </a:spcAft>
            </a:pPr>
            <a:r>
              <a:rPr lang="fr-CH" sz="5200" kern="1400" dirty="0">
                <a:ln>
                  <a:noFill/>
                </a:ln>
                <a:solidFill>
                  <a:schemeClr val="tx1">
                    <a:lumMod val="75000"/>
                    <a:lumOff val="25000"/>
                  </a:schemeClr>
                </a:solidFill>
                <a:effectLst/>
                <a:latin typeface="Calibri" panose="020F0502020204030204" pitchFamily="34" charset="0"/>
              </a:rPr>
              <a:t>Le PQ crêpé, c’est comme la commune de </a:t>
            </a:r>
            <a:r>
              <a:rPr lang="fr-CH" sz="5200" kern="1400" dirty="0">
                <a:solidFill>
                  <a:schemeClr val="tx1">
                    <a:lumMod val="75000"/>
                    <a:lumOff val="25000"/>
                  </a:schemeClr>
                </a:solidFill>
                <a:latin typeface="Calibri" panose="020F0502020204030204" pitchFamily="34" charset="0"/>
              </a:rPr>
              <a:t>L’Abbaye… ça ramasse PLUS ! </a:t>
            </a:r>
            <a:r>
              <a:rPr lang="fr-CH" sz="5200" dirty="0">
                <a:solidFill>
                  <a:schemeClr val="tx1">
                    <a:lumMod val="75000"/>
                    <a:lumOff val="25000"/>
                  </a:schemeClr>
                </a:solidFill>
              </a:rPr>
              <a:t>Qui aurait cru que la gestion locale et le papier toilette avaient tant en commun ? </a:t>
            </a:r>
            <a:r>
              <a:rPr lang="fr-CH" sz="5200" kern="1400" dirty="0">
                <a:ln>
                  <a:noFill/>
                </a:ln>
                <a:solidFill>
                  <a:schemeClr val="tx1">
                    <a:lumMod val="75000"/>
                    <a:lumOff val="25000"/>
                  </a:schemeClr>
                </a:solidFill>
                <a:effectLst/>
                <a:latin typeface="Calibri" panose="020F0502020204030204" pitchFamily="34" charset="0"/>
              </a:rPr>
              <a:t>Inspiré de l’article d’Erwin-Johannes </a:t>
            </a:r>
            <a:r>
              <a:rPr lang="fr-CH" sz="5200" kern="1400" dirty="0" err="1">
                <a:ln>
                  <a:noFill/>
                </a:ln>
                <a:solidFill>
                  <a:schemeClr val="tx1">
                    <a:lumMod val="75000"/>
                    <a:lumOff val="25000"/>
                  </a:schemeClr>
                </a:solidFill>
                <a:effectLst/>
                <a:latin typeface="Calibri" panose="020F0502020204030204" pitchFamily="34" charset="0"/>
              </a:rPr>
              <a:t>Lämmler</a:t>
            </a:r>
            <a:r>
              <a:rPr lang="fr-CH" sz="5200" kern="1400" dirty="0">
                <a:ln>
                  <a:noFill/>
                </a:ln>
                <a:solidFill>
                  <a:schemeClr val="tx1">
                    <a:lumMod val="75000"/>
                    <a:lumOff val="25000"/>
                  </a:schemeClr>
                </a:solidFill>
                <a:effectLst/>
                <a:latin typeface="Calibri" panose="020F0502020204030204" pitchFamily="34" charset="0"/>
              </a:rPr>
              <a:t>, intitulé </a:t>
            </a:r>
            <a:r>
              <a:rPr lang="fr-CH" sz="5200" i="1" kern="1400" dirty="0">
                <a:ln>
                  <a:noFill/>
                </a:ln>
                <a:solidFill>
                  <a:schemeClr val="tx1">
                    <a:lumMod val="75000"/>
                    <a:lumOff val="25000"/>
                  </a:schemeClr>
                </a:solidFill>
                <a:effectLst/>
                <a:latin typeface="Calibri" panose="020F0502020204030204" pitchFamily="34" charset="0"/>
              </a:rPr>
              <a:t>“Pôle Santé, PDRAZ. Commune de L’Abbaye”</a:t>
            </a:r>
            <a:r>
              <a:rPr lang="fr-CH" sz="5200" kern="1400" dirty="0">
                <a:ln>
                  <a:noFill/>
                </a:ln>
                <a:solidFill>
                  <a:schemeClr val="tx1">
                    <a:lumMod val="75000"/>
                    <a:lumOff val="25000"/>
                  </a:schemeClr>
                </a:solidFill>
                <a:effectLst/>
                <a:latin typeface="Calibri" panose="020F0502020204030204" pitchFamily="34" charset="0"/>
              </a:rPr>
              <a:t>, publié dans la </a:t>
            </a:r>
            <a:r>
              <a:rPr lang="fr-CH" sz="5200" i="1" kern="1400" dirty="0">
                <a:ln>
                  <a:noFill/>
                </a:ln>
                <a:solidFill>
                  <a:schemeClr val="tx1">
                    <a:lumMod val="75000"/>
                    <a:lumOff val="25000"/>
                  </a:schemeClr>
                </a:solidFill>
                <a:effectLst/>
                <a:latin typeface="Calibri" panose="020F0502020204030204" pitchFamily="34" charset="0"/>
              </a:rPr>
              <a:t>Feuille d’Avis de la Vallée de Joux</a:t>
            </a:r>
            <a:r>
              <a:rPr lang="fr-CH" sz="5200" kern="1400" dirty="0">
                <a:ln>
                  <a:noFill/>
                </a:ln>
                <a:solidFill>
                  <a:schemeClr val="tx1">
                    <a:lumMod val="75000"/>
                    <a:lumOff val="25000"/>
                  </a:schemeClr>
                </a:solidFill>
                <a:effectLst/>
                <a:latin typeface="Calibri" panose="020F0502020204030204" pitchFamily="34" charset="0"/>
              </a:rPr>
              <a:t>. </a:t>
            </a:r>
          </a:p>
          <a:p>
            <a:endParaRPr lang="fr-CH" dirty="0"/>
          </a:p>
        </p:txBody>
      </p:sp>
      <p:pic>
        <p:nvPicPr>
          <p:cNvPr id="5" name="Image 4">
            <a:extLst>
              <a:ext uri="{FF2B5EF4-FFF2-40B4-BE49-F238E27FC236}">
                <a16:creationId xmlns:a16="http://schemas.microsoft.com/office/drawing/2014/main" id="{18F0E26D-5B42-3EE3-BDD7-1D03BC9C6C7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66315" y="284232"/>
            <a:ext cx="8059371" cy="5372914"/>
          </a:xfrm>
          <a:prstGeom prst="rect">
            <a:avLst/>
          </a:prstGeom>
          <a:ln cmpd="dbl">
            <a:solidFill>
              <a:schemeClr val="tx2">
                <a:lumMod val="50000"/>
                <a:lumOff val="50000"/>
              </a:schemeClr>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784BD753-CFE7-DC03-D7B3-5C611F4965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0288" y="5788315"/>
            <a:ext cx="2343151" cy="622011"/>
          </a:xfrm>
          <a:prstGeom prst="rect">
            <a:avLst/>
          </a:prstGeom>
        </p:spPr>
      </p:pic>
    </p:spTree>
    <p:extLst>
      <p:ext uri="{BB962C8B-B14F-4D97-AF65-F5344CB8AC3E}">
        <p14:creationId xmlns:p14="http://schemas.microsoft.com/office/powerpoint/2010/main" val="8795408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14000">
        <p15:prstTrans prst="curtains"/>
      </p:transition>
    </mc:Choice>
    <mc:Fallback xmlns="">
      <p:transition spd="slow" advTm="1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BCF5CA-5D32-D945-45BA-2F735C9A814F}"/>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9E633C60-DC49-9FCE-3A54-87EB25E72A44}"/>
              </a:ext>
            </a:extLst>
          </p:cNvPr>
          <p:cNvSpPr>
            <a:spLocks noGrp="1"/>
          </p:cNvSpPr>
          <p:nvPr>
            <p:ph type="subTitle" idx="1"/>
          </p:nvPr>
        </p:nvSpPr>
        <p:spPr>
          <a:xfrm>
            <a:off x="2066322" y="5788315"/>
            <a:ext cx="5773966" cy="698210"/>
          </a:xfrm>
        </p:spPr>
        <p:txBody>
          <a:bodyPr>
            <a:normAutofit fontScale="25000" lnSpcReduction="20000"/>
          </a:bodyPr>
          <a:lstStyle/>
          <a:p>
            <a:pPr marL="0" marR="0" indent="0" algn="l">
              <a:lnSpc>
                <a:spcPct val="119000"/>
              </a:lnSpc>
              <a:spcAft>
                <a:spcPts val="600"/>
              </a:spcAft>
              <a:buNone/>
            </a:pPr>
            <a:r>
              <a:rPr lang="fr-CH" sz="4800" b="1" kern="1400" dirty="0">
                <a:ln>
                  <a:noFill/>
                </a:ln>
                <a:solidFill>
                  <a:schemeClr val="tx1">
                    <a:lumMod val="75000"/>
                    <a:lumOff val="25000"/>
                  </a:schemeClr>
                </a:solidFill>
                <a:effectLst/>
                <a:latin typeface="Calibri" panose="020F0502020204030204" pitchFamily="34" charset="0"/>
              </a:rPr>
              <a:t>Les conseillers communaux, élus pour représenter et écouter les citoyens… ou juste pour décorer les réunions ? </a:t>
            </a:r>
            <a:r>
              <a:rPr lang="fr-CH" sz="4800" kern="1400" dirty="0">
                <a:ln>
                  <a:noFill/>
                </a:ln>
                <a:solidFill>
                  <a:schemeClr val="tx1">
                    <a:lumMod val="75000"/>
                    <a:lumOff val="25000"/>
                  </a:schemeClr>
                </a:solidFill>
                <a:effectLst/>
                <a:latin typeface="Calibri" panose="020F0502020204030204" pitchFamily="34" charset="0"/>
              </a:rPr>
              <a:t>Allusion à : une interpellation réclamée en septembre 2025 en vue de la modification du règlement sur le stationnement par les 39. </a:t>
            </a:r>
            <a:r>
              <a:rPr lang="fr-CH" sz="4800" kern="1400">
                <a:ln>
                  <a:noFill/>
                </a:ln>
                <a:solidFill>
                  <a:schemeClr val="tx1">
                    <a:lumMod val="75000"/>
                    <a:lumOff val="25000"/>
                  </a:schemeClr>
                </a:solidFill>
                <a:effectLst/>
                <a:latin typeface="Calibri" panose="020F0502020204030204" pitchFamily="34" charset="0"/>
              </a:rPr>
              <a:t>- </a:t>
            </a:r>
            <a:r>
              <a:rPr lang="fr-CH" sz="4800" kern="1400" dirty="0">
                <a:ln>
                  <a:noFill/>
                </a:ln>
                <a:solidFill>
                  <a:schemeClr val="tx1">
                    <a:lumMod val="75000"/>
                    <a:lumOff val="25000"/>
                  </a:schemeClr>
                </a:solidFill>
                <a:effectLst/>
                <a:latin typeface="Calibri" panose="020F0502020204030204" pitchFamily="34" charset="0"/>
              </a:rPr>
              <a:t>Encore refusée !</a:t>
            </a:r>
          </a:p>
          <a:p>
            <a:pPr marL="0" marR="0" indent="0" algn="l">
              <a:lnSpc>
                <a:spcPct val="119000"/>
              </a:lnSpc>
              <a:spcAft>
                <a:spcPts val="600"/>
              </a:spcAft>
              <a:buNone/>
            </a:pPr>
            <a:r>
              <a:rPr lang="fr-CH" sz="3600" kern="1400" dirty="0">
                <a:ln>
                  <a:noFill/>
                </a:ln>
                <a:solidFill>
                  <a:srgbClr val="000000"/>
                </a:solidFill>
                <a:effectLst/>
                <a:latin typeface="Calibri" panose="020F0502020204030204" pitchFamily="34" charset="0"/>
              </a:rPr>
              <a:t> </a:t>
            </a:r>
          </a:p>
          <a:p>
            <a:endParaRPr lang="fr-CH" dirty="0"/>
          </a:p>
        </p:txBody>
      </p:sp>
      <p:pic>
        <p:nvPicPr>
          <p:cNvPr id="5" name="Image 4">
            <a:extLst>
              <a:ext uri="{FF2B5EF4-FFF2-40B4-BE49-F238E27FC236}">
                <a16:creationId xmlns:a16="http://schemas.microsoft.com/office/drawing/2014/main" id="{32899D56-970B-EAD6-97BB-F749E268107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66315" y="284232"/>
            <a:ext cx="8059371" cy="5372914"/>
          </a:xfrm>
          <a:prstGeom prst="rect">
            <a:avLst/>
          </a:prstGeom>
          <a:ln cmpd="dbl">
            <a:solidFill>
              <a:srgbClr val="D60093"/>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F920D62C-B8E8-34C9-0CD4-FC15B3679D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0288" y="5788315"/>
            <a:ext cx="2343151" cy="622011"/>
          </a:xfrm>
          <a:prstGeom prst="rect">
            <a:avLst/>
          </a:prstGeom>
        </p:spPr>
      </p:pic>
    </p:spTree>
    <p:extLst>
      <p:ext uri="{BB962C8B-B14F-4D97-AF65-F5344CB8AC3E}">
        <p14:creationId xmlns:p14="http://schemas.microsoft.com/office/powerpoint/2010/main" val="1313980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15000">
        <p15:prstTrans prst="curtains"/>
      </p:transition>
    </mc:Choice>
    <mc:Fallback xmlns="">
      <p:transition spd="slow" advTm="15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F15BC-EFAB-A52D-8136-85DBFD7BBA11}"/>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01BAF28E-D7AC-CBF3-C3E2-645B38CCC81C}"/>
              </a:ext>
            </a:extLst>
          </p:cNvPr>
          <p:cNvSpPr>
            <a:spLocks noGrp="1"/>
          </p:cNvSpPr>
          <p:nvPr>
            <p:ph type="subTitle" idx="1"/>
          </p:nvPr>
        </p:nvSpPr>
        <p:spPr>
          <a:xfrm>
            <a:off x="2066322" y="5788315"/>
            <a:ext cx="5773966" cy="698210"/>
          </a:xfrm>
        </p:spPr>
        <p:txBody>
          <a:bodyPr>
            <a:normAutofit fontScale="32500" lnSpcReduction="20000"/>
          </a:bodyPr>
          <a:lstStyle/>
          <a:p>
            <a:pPr algn="l">
              <a:lnSpc>
                <a:spcPct val="120000"/>
              </a:lnSpc>
            </a:pPr>
            <a:r>
              <a:rPr lang="fr-CH" sz="4400" dirty="0">
                <a:solidFill>
                  <a:schemeClr val="tx1">
                    <a:lumMod val="75000"/>
                    <a:lumOff val="25000"/>
                  </a:schemeClr>
                </a:solidFill>
                <a:latin typeface="Calibri" panose="020F0502020204030204" pitchFamily="34" charset="0"/>
                <a:cs typeface="Calibri" panose="020F0502020204030204" pitchFamily="34" charset="0"/>
              </a:rPr>
              <a:t>Bravo aux créateurs de ces nouveaux tarifs de stationnement : perdre ses clients n’a jamais été aussi facile !</a:t>
            </a:r>
          </a:p>
          <a:p>
            <a:endParaRPr lang="fr-CH" dirty="0"/>
          </a:p>
        </p:txBody>
      </p:sp>
      <p:pic>
        <p:nvPicPr>
          <p:cNvPr id="5" name="Image 4">
            <a:extLst>
              <a:ext uri="{FF2B5EF4-FFF2-40B4-BE49-F238E27FC236}">
                <a16:creationId xmlns:a16="http://schemas.microsoft.com/office/drawing/2014/main" id="{97F2A293-6ADB-0580-89E0-2F2759F7B09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66315" y="284232"/>
            <a:ext cx="8059371" cy="5372914"/>
          </a:xfrm>
          <a:prstGeom prst="rect">
            <a:avLst/>
          </a:prstGeom>
          <a:ln cmpd="dbl">
            <a:solidFill>
              <a:srgbClr val="CC0000"/>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1E981363-2E69-F682-F20A-E0CAC19240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0288" y="5788315"/>
            <a:ext cx="2343151" cy="622011"/>
          </a:xfrm>
          <a:prstGeom prst="rect">
            <a:avLst/>
          </a:prstGeom>
        </p:spPr>
      </p:pic>
    </p:spTree>
    <p:extLst>
      <p:ext uri="{BB962C8B-B14F-4D97-AF65-F5344CB8AC3E}">
        <p14:creationId xmlns:p14="http://schemas.microsoft.com/office/powerpoint/2010/main" val="29348148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12000">
        <p15:prstTrans prst="curtains"/>
      </p:transition>
    </mc:Choice>
    <mc:Fallback xmlns="">
      <p:transition spd="slow" advTm="12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7B20C-D8E1-735C-ED0A-06F8B198C524}"/>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8B73CEE7-1719-441F-EEAC-F0B41A637B3E}"/>
              </a:ext>
            </a:extLst>
          </p:cNvPr>
          <p:cNvSpPr>
            <a:spLocks noGrp="1"/>
          </p:cNvSpPr>
          <p:nvPr>
            <p:ph type="subTitle" idx="1"/>
          </p:nvPr>
        </p:nvSpPr>
        <p:spPr>
          <a:xfrm>
            <a:off x="7097386" y="993487"/>
            <a:ext cx="4315232" cy="5464468"/>
          </a:xfrm>
        </p:spPr>
        <p:txBody>
          <a:bodyPr>
            <a:normAutofit fontScale="25000" lnSpcReduction="20000"/>
          </a:bodyPr>
          <a:lstStyle/>
          <a:p>
            <a:pPr algn="just">
              <a:lnSpc>
                <a:spcPct val="120000"/>
              </a:lnSpc>
              <a:spcBef>
                <a:spcPts val="600"/>
              </a:spcBef>
            </a:pPr>
            <a:r>
              <a:rPr lang="fr-CH" sz="4800" dirty="0">
                <a:solidFill>
                  <a:schemeClr val="tx1">
                    <a:lumMod val="75000"/>
                    <a:lumOff val="25000"/>
                  </a:schemeClr>
                </a:solidFill>
                <a:latin typeface="Calibri" panose="020F0502020204030204" pitchFamily="34" charset="0"/>
                <a:cs typeface="Calibri" panose="020F0502020204030204" pitchFamily="34" charset="0"/>
              </a:rPr>
              <a:t>Ah, la merveilleuse harmonie intercommunale… un vrai ballet administratif.</a:t>
            </a:r>
          </a:p>
          <a:p>
            <a:pPr algn="just">
              <a:lnSpc>
                <a:spcPct val="120000"/>
              </a:lnSpc>
              <a:spcBef>
                <a:spcPts val="600"/>
              </a:spcBef>
            </a:pPr>
            <a:r>
              <a:rPr lang="fr-CH" sz="4800" dirty="0">
                <a:solidFill>
                  <a:schemeClr val="tx1">
                    <a:lumMod val="75000"/>
                    <a:lumOff val="25000"/>
                  </a:schemeClr>
                </a:solidFill>
                <a:latin typeface="Calibri" panose="020F0502020204030204" pitchFamily="34" charset="0"/>
                <a:cs typeface="Calibri" panose="020F0502020204030204" pitchFamily="34" charset="0"/>
              </a:rPr>
              <a:t>Même vallée, même futur projet de fusion, mais visiblement pas le même sens du timing,  ni le même sens de l’humour.</a:t>
            </a:r>
          </a:p>
          <a:p>
            <a:pPr algn="just">
              <a:lnSpc>
                <a:spcPct val="120000"/>
              </a:lnSpc>
              <a:spcBef>
                <a:spcPts val="600"/>
              </a:spcBef>
            </a:pPr>
            <a:r>
              <a:rPr lang="fr-CH" sz="4800" b="1" dirty="0">
                <a:solidFill>
                  <a:schemeClr val="tx1">
                    <a:lumMod val="75000"/>
                    <a:lumOff val="25000"/>
                  </a:schemeClr>
                </a:solidFill>
                <a:latin typeface="Calibri" panose="020F0502020204030204" pitchFamily="34" charset="0"/>
                <a:cs typeface="Calibri" panose="020F0502020204030204" pitchFamily="34" charset="0"/>
              </a:rPr>
              <a:t>Commune du  Chenit, </a:t>
            </a:r>
            <a:r>
              <a:rPr lang="fr-CH" sz="4800" dirty="0">
                <a:solidFill>
                  <a:schemeClr val="tx1">
                    <a:lumMod val="75000"/>
                    <a:lumOff val="25000"/>
                  </a:schemeClr>
                </a:solidFill>
                <a:latin typeface="Calibri" panose="020F0502020204030204" pitchFamily="34" charset="0"/>
                <a:cs typeface="Calibri" panose="020F0502020204030204" pitchFamily="34" charset="0"/>
              </a:rPr>
              <a:t>le 1er février 2024, annonce fièrement que habitants et entreprises pourront stationner gratuitement. Un geste presque révolutionnaire : faciliter la vie des citoyens. Audacieux.</a:t>
            </a:r>
          </a:p>
          <a:p>
            <a:pPr algn="just">
              <a:lnSpc>
                <a:spcPct val="120000"/>
              </a:lnSpc>
              <a:spcBef>
                <a:spcPts val="600"/>
              </a:spcBef>
            </a:pPr>
            <a:r>
              <a:rPr lang="fr-CH" sz="4800" b="1" dirty="0">
                <a:solidFill>
                  <a:schemeClr val="tx1">
                    <a:lumMod val="75000"/>
                    <a:lumOff val="25000"/>
                  </a:schemeClr>
                </a:solidFill>
                <a:latin typeface="Calibri" panose="020F0502020204030204" pitchFamily="34" charset="0"/>
                <a:cs typeface="Calibri" panose="020F0502020204030204" pitchFamily="34" charset="0"/>
              </a:rPr>
              <a:t>Commune du Lieu, </a:t>
            </a:r>
            <a:r>
              <a:rPr lang="fr-CH" sz="4800" dirty="0">
                <a:solidFill>
                  <a:schemeClr val="tx1">
                    <a:lumMod val="75000"/>
                    <a:lumOff val="25000"/>
                  </a:schemeClr>
                </a:solidFill>
                <a:latin typeface="Calibri" panose="020F0502020204030204" pitchFamily="34" charset="0"/>
                <a:cs typeface="Calibri" panose="020F0502020204030204" pitchFamily="34" charset="0"/>
              </a:rPr>
              <a:t>a choisit la voie de la sagesse zen : ne rien changer, attendre la fusion, préserver le statu quo. Une stratégie minimaliste, mais au moins cohérente. Le message est clair : inutile de compliquer la vie des gens avant de savoir qui compliquera officiellement la vie de tout le monde après la fusion.</a:t>
            </a:r>
          </a:p>
          <a:p>
            <a:pPr algn="just">
              <a:lnSpc>
                <a:spcPct val="120000"/>
              </a:lnSpc>
              <a:spcBef>
                <a:spcPts val="600"/>
              </a:spcBef>
            </a:pPr>
            <a:r>
              <a:rPr lang="fr-CH" sz="4800" b="1" dirty="0">
                <a:solidFill>
                  <a:schemeClr val="tx1">
                    <a:lumMod val="75000"/>
                    <a:lumOff val="25000"/>
                  </a:schemeClr>
                </a:solidFill>
                <a:latin typeface="Calibri" panose="020F0502020204030204" pitchFamily="34" charset="0"/>
                <a:cs typeface="Calibri" panose="020F0502020204030204" pitchFamily="34" charset="0"/>
              </a:rPr>
              <a:t>Et puis il y a la commune de L’Abbaye. </a:t>
            </a:r>
          </a:p>
          <a:p>
            <a:pPr algn="just">
              <a:lnSpc>
                <a:spcPct val="120000"/>
              </a:lnSpc>
              <a:spcBef>
                <a:spcPts val="600"/>
              </a:spcBef>
            </a:pPr>
            <a:r>
              <a:rPr lang="fr-CH" sz="4800" dirty="0">
                <a:solidFill>
                  <a:schemeClr val="tx1">
                    <a:lumMod val="75000"/>
                    <a:lumOff val="25000"/>
                  </a:schemeClr>
                </a:solidFill>
                <a:latin typeface="Calibri" panose="020F0502020204030204" pitchFamily="34" charset="0"/>
                <a:cs typeface="Calibri" panose="020F0502020204030204" pitchFamily="34" charset="0"/>
              </a:rPr>
              <a:t>Visionnaire. Pionnière. Là où certains voient une période de transition, L’Abbaye voit une opportunité financière. Dès le 1er février 2025 : taxation immédiate. Pourquoi attendre la fusion quand on peut commencer à entraîner ses contribuables tout de suite ? Une sorte de préparation physique… version portefeuille.</a:t>
            </a:r>
          </a:p>
          <a:p>
            <a:pPr algn="just">
              <a:lnSpc>
                <a:spcPct val="120000"/>
              </a:lnSpc>
              <a:spcBef>
                <a:spcPts val="600"/>
              </a:spcBef>
            </a:pPr>
            <a:r>
              <a:rPr lang="fr-CH" sz="4800" dirty="0">
                <a:solidFill>
                  <a:schemeClr val="tx1">
                    <a:lumMod val="75000"/>
                    <a:lumOff val="25000"/>
                  </a:schemeClr>
                </a:solidFill>
                <a:latin typeface="Calibri" panose="020F0502020204030204" pitchFamily="34" charset="0"/>
                <a:cs typeface="Calibri" panose="020F0502020204030204" pitchFamily="34" charset="0"/>
              </a:rPr>
              <a:t>Trois communes, trois philosophies :</a:t>
            </a:r>
          </a:p>
          <a:p>
            <a:pPr marL="457200" indent="-457200" algn="just">
              <a:lnSpc>
                <a:spcPct val="120000"/>
              </a:lnSpc>
              <a:spcBef>
                <a:spcPts val="0"/>
              </a:spcBef>
              <a:buFont typeface="Arial" panose="020B0604020202020204" pitchFamily="34" charset="0"/>
              <a:buChar char="•"/>
            </a:pPr>
            <a:r>
              <a:rPr lang="fr-CH" sz="4800" dirty="0">
                <a:solidFill>
                  <a:schemeClr val="tx1">
                    <a:lumMod val="75000"/>
                    <a:lumOff val="25000"/>
                  </a:schemeClr>
                </a:solidFill>
                <a:latin typeface="Calibri" panose="020F0502020204030204" pitchFamily="34" charset="0"/>
                <a:cs typeface="Calibri" panose="020F0502020204030204" pitchFamily="34" charset="0"/>
              </a:rPr>
              <a:t> l’une facilite</a:t>
            </a:r>
          </a:p>
          <a:p>
            <a:pPr marL="457200" indent="-457200" algn="just">
              <a:lnSpc>
                <a:spcPct val="120000"/>
              </a:lnSpc>
              <a:spcBef>
                <a:spcPts val="0"/>
              </a:spcBef>
              <a:buFont typeface="Arial" panose="020B0604020202020204" pitchFamily="34" charset="0"/>
              <a:buChar char="•"/>
            </a:pPr>
            <a:r>
              <a:rPr lang="fr-CH" sz="5200" dirty="0">
                <a:solidFill>
                  <a:schemeClr val="tx1">
                    <a:lumMod val="75000"/>
                    <a:lumOff val="25000"/>
                  </a:schemeClr>
                </a:solidFill>
                <a:latin typeface="Calibri" panose="020F0502020204030204" pitchFamily="34" charset="0"/>
                <a:cs typeface="Calibri" panose="020F0502020204030204" pitchFamily="34" charset="0"/>
              </a:rPr>
              <a:t> l’autre temporise</a:t>
            </a:r>
          </a:p>
          <a:p>
            <a:pPr marL="457200" indent="-457200" algn="just">
              <a:lnSpc>
                <a:spcPct val="120000"/>
              </a:lnSpc>
              <a:spcBef>
                <a:spcPts val="0"/>
              </a:spcBef>
              <a:buFont typeface="Arial" panose="020B0604020202020204" pitchFamily="34" charset="0"/>
              <a:buChar char="•"/>
            </a:pPr>
            <a:r>
              <a:rPr lang="fr-CH" sz="5200" dirty="0">
                <a:solidFill>
                  <a:schemeClr val="tx1">
                    <a:lumMod val="75000"/>
                    <a:lumOff val="25000"/>
                  </a:schemeClr>
                </a:solidFill>
                <a:latin typeface="Calibri" panose="020F0502020204030204" pitchFamily="34" charset="0"/>
                <a:cs typeface="Calibri" panose="020F0502020204030204" pitchFamily="34" charset="0"/>
              </a:rPr>
              <a:t> la troisième optimise… ses recettes.</a:t>
            </a:r>
          </a:p>
          <a:p>
            <a:pPr algn="just">
              <a:lnSpc>
                <a:spcPct val="120000"/>
              </a:lnSpc>
            </a:pPr>
            <a:r>
              <a:rPr lang="fr-CH" sz="5200" dirty="0">
                <a:solidFill>
                  <a:schemeClr val="tx1">
                    <a:lumMod val="75000"/>
                    <a:lumOff val="25000"/>
                  </a:schemeClr>
                </a:solidFill>
                <a:latin typeface="Calibri" panose="020F0502020204030204" pitchFamily="34" charset="0"/>
                <a:cs typeface="Calibri" panose="020F0502020204030204" pitchFamily="34" charset="0"/>
              </a:rPr>
              <a:t>On parle souvent d’unité régionale. Manifestement, c’est un concept encore en phase de stationnement prolongé ...</a:t>
            </a:r>
          </a:p>
          <a:p>
            <a:endParaRPr lang="fr-CH" dirty="0"/>
          </a:p>
        </p:txBody>
      </p:sp>
      <p:pic>
        <p:nvPicPr>
          <p:cNvPr id="5" name="Image 4">
            <a:extLst>
              <a:ext uri="{FF2B5EF4-FFF2-40B4-BE49-F238E27FC236}">
                <a16:creationId xmlns:a16="http://schemas.microsoft.com/office/drawing/2014/main" id="{2983344C-59D7-AF93-A9FB-476A7F08BDB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76275" y="400046"/>
            <a:ext cx="6057908" cy="6057908"/>
          </a:xfrm>
          <a:prstGeom prst="rect">
            <a:avLst/>
          </a:prstGeom>
          <a:ln cmpd="dbl">
            <a:solidFill>
              <a:schemeClr val="accent6">
                <a:lumMod val="75000"/>
              </a:schemeClr>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EAF65935-995F-E59F-03B3-E49186961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83426" y="257175"/>
            <a:ext cx="2343151" cy="622011"/>
          </a:xfrm>
          <a:prstGeom prst="rect">
            <a:avLst/>
          </a:prstGeom>
        </p:spPr>
      </p:pic>
    </p:spTree>
    <p:extLst>
      <p:ext uri="{BB962C8B-B14F-4D97-AF65-F5344CB8AC3E}">
        <p14:creationId xmlns:p14="http://schemas.microsoft.com/office/powerpoint/2010/main" val="17236125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60000">
        <p15:prstTrans prst="curtains"/>
      </p:transition>
    </mc:Choice>
    <mc:Fallback xmlns="">
      <p:transition spd="slow" advTm="6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9F78C-63DE-9766-F89F-4BDF33338F85}"/>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02D39C7D-C452-CFC7-8674-2C9454560F0A}"/>
              </a:ext>
            </a:extLst>
          </p:cNvPr>
          <p:cNvSpPr>
            <a:spLocks noGrp="1"/>
          </p:cNvSpPr>
          <p:nvPr>
            <p:ph type="subTitle" idx="1"/>
          </p:nvPr>
        </p:nvSpPr>
        <p:spPr>
          <a:xfrm>
            <a:off x="7368405" y="952499"/>
            <a:ext cx="4109017" cy="5476883"/>
          </a:xfrm>
        </p:spPr>
        <p:txBody>
          <a:bodyPr>
            <a:normAutofit fontScale="25000" lnSpcReduction="20000"/>
          </a:bodyPr>
          <a:lstStyle/>
          <a:p>
            <a:pPr marL="0" marR="0" indent="0" algn="ctr">
              <a:lnSpc>
                <a:spcPct val="125000"/>
              </a:lnSpc>
              <a:spcAft>
                <a:spcPts val="600"/>
              </a:spcAft>
              <a:buNone/>
            </a:pPr>
            <a:r>
              <a:rPr lang="fr-CH" sz="5400" kern="1400" dirty="0">
                <a:ln>
                  <a:noFill/>
                </a:ln>
                <a:solidFill>
                  <a:schemeClr val="tx1">
                    <a:lumMod val="75000"/>
                    <a:lumOff val="25000"/>
                  </a:schemeClr>
                </a:solidFill>
                <a:effectLst/>
                <a:latin typeface="Calibri" panose="020F0502020204030204" pitchFamily="34" charset="0"/>
              </a:rPr>
              <a:t>Inspiré des panneaux rebelles placés</a:t>
            </a:r>
            <a:br>
              <a:rPr lang="fr-CH" sz="5400" kern="1400" dirty="0">
                <a:ln>
                  <a:noFill/>
                </a:ln>
                <a:solidFill>
                  <a:schemeClr val="tx1">
                    <a:lumMod val="75000"/>
                    <a:lumOff val="25000"/>
                  </a:schemeClr>
                </a:solidFill>
                <a:effectLst/>
                <a:latin typeface="Calibri" panose="020F0502020204030204" pitchFamily="34" charset="0"/>
              </a:rPr>
            </a:br>
            <a:r>
              <a:rPr lang="fr-CH" sz="5400" kern="1400" dirty="0">
                <a:ln>
                  <a:noFill/>
                </a:ln>
                <a:solidFill>
                  <a:schemeClr val="tx1">
                    <a:lumMod val="75000"/>
                    <a:lumOff val="25000"/>
                  </a:schemeClr>
                </a:solidFill>
                <a:effectLst/>
                <a:latin typeface="Calibri" panose="020F0502020204030204" pitchFamily="34" charset="0"/>
              </a:rPr>
              <a:t> sur les panneaux de parkings en juillet 2025</a:t>
            </a:r>
            <a:br>
              <a:rPr lang="fr-CH" sz="4800" kern="1400" dirty="0">
                <a:ln>
                  <a:noFill/>
                </a:ln>
                <a:solidFill>
                  <a:schemeClr val="tx1">
                    <a:lumMod val="75000"/>
                    <a:lumOff val="25000"/>
                  </a:schemeClr>
                </a:solidFill>
                <a:effectLst/>
                <a:latin typeface="Calibri" panose="020F0502020204030204" pitchFamily="34" charset="0"/>
              </a:rPr>
            </a:br>
            <a:br>
              <a:rPr lang="fr-CH" sz="4800" kern="1400" dirty="0">
                <a:ln>
                  <a:noFill/>
                </a:ln>
                <a:solidFill>
                  <a:schemeClr val="tx1">
                    <a:lumMod val="75000"/>
                    <a:lumOff val="25000"/>
                  </a:schemeClr>
                </a:solidFill>
                <a:effectLst/>
                <a:latin typeface="Calibri" panose="020F0502020204030204" pitchFamily="34" charset="0"/>
              </a:rPr>
            </a:br>
            <a:r>
              <a:rPr lang="fr-CH" sz="7200" b="1" kern="1400" dirty="0">
                <a:ln>
                  <a:noFill/>
                </a:ln>
                <a:solidFill>
                  <a:schemeClr val="tx1">
                    <a:lumMod val="75000"/>
                    <a:lumOff val="25000"/>
                  </a:schemeClr>
                </a:solidFill>
                <a:effectLst/>
                <a:latin typeface="Calibri" panose="020F0502020204030204" pitchFamily="34" charset="0"/>
              </a:rPr>
              <a:t>L’esprit rebelle des Combiers </a:t>
            </a:r>
            <a:br>
              <a:rPr lang="fr-CH" sz="7200" b="1" kern="1400" dirty="0">
                <a:ln>
                  <a:noFill/>
                </a:ln>
                <a:solidFill>
                  <a:schemeClr val="tx1">
                    <a:lumMod val="75000"/>
                    <a:lumOff val="25000"/>
                  </a:schemeClr>
                </a:solidFill>
                <a:effectLst/>
                <a:latin typeface="Calibri" panose="020F0502020204030204" pitchFamily="34" charset="0"/>
              </a:rPr>
            </a:br>
            <a:r>
              <a:rPr lang="fr-CH" sz="7200" b="1" kern="1400" dirty="0">
                <a:ln>
                  <a:noFill/>
                </a:ln>
                <a:solidFill>
                  <a:schemeClr val="tx1">
                    <a:lumMod val="75000"/>
                    <a:lumOff val="25000"/>
                  </a:schemeClr>
                </a:solidFill>
                <a:effectLst/>
                <a:latin typeface="Calibri" panose="020F0502020204030204" pitchFamily="34" charset="0"/>
              </a:rPr>
              <a:t>n’est pas mort !</a:t>
            </a:r>
            <a:endParaRPr lang="fr-CH" sz="6000" b="1" kern="1400" dirty="0">
              <a:ln>
                <a:noFill/>
              </a:ln>
              <a:solidFill>
                <a:schemeClr val="tx1">
                  <a:lumMod val="75000"/>
                  <a:lumOff val="25000"/>
                </a:schemeClr>
              </a:solidFill>
              <a:effectLst/>
              <a:latin typeface="Cambria" panose="02040503050406030204" pitchFamily="18" charset="0"/>
            </a:endParaRPr>
          </a:p>
          <a:p>
            <a:pPr marL="0" marR="0" indent="0" algn="ctr">
              <a:lnSpc>
                <a:spcPct val="119000"/>
              </a:lnSpc>
              <a:spcAft>
                <a:spcPts val="600"/>
              </a:spcAft>
              <a:buNone/>
            </a:pPr>
            <a:r>
              <a:rPr lang="fr-CH" sz="5600" b="1" kern="1400" dirty="0">
                <a:ln>
                  <a:noFill/>
                </a:ln>
                <a:solidFill>
                  <a:schemeClr val="tx1">
                    <a:lumMod val="75000"/>
                    <a:lumOff val="25000"/>
                  </a:schemeClr>
                </a:solidFill>
                <a:effectLst/>
                <a:latin typeface="Calibri" panose="020F0502020204030204" pitchFamily="34" charset="0"/>
              </a:rPr>
              <a:t>Iniquité sur les stationnements : la colère gronde dans la future, - et même - commune</a:t>
            </a:r>
            <a:endParaRPr lang="fr-CH" sz="5600" kern="1400" dirty="0">
              <a:ln>
                <a:noFill/>
              </a:ln>
              <a:solidFill>
                <a:schemeClr val="tx1">
                  <a:lumMod val="75000"/>
                  <a:lumOff val="25000"/>
                </a:schemeClr>
              </a:solidFill>
              <a:effectLst/>
              <a:latin typeface="Calibri" panose="020F0502020204030204" pitchFamily="34" charset="0"/>
            </a:endParaRPr>
          </a:p>
          <a:p>
            <a:pPr marL="0" marR="0" indent="0" algn="ctr">
              <a:lnSpc>
                <a:spcPct val="120000"/>
              </a:lnSpc>
              <a:spcBef>
                <a:spcPts val="0"/>
              </a:spcBef>
              <a:buNone/>
            </a:pPr>
            <a:r>
              <a:rPr lang="fr-CH" sz="5600" kern="1400" dirty="0">
                <a:ln>
                  <a:noFill/>
                </a:ln>
                <a:solidFill>
                  <a:schemeClr val="tx1">
                    <a:lumMod val="75000"/>
                    <a:lumOff val="25000"/>
                  </a:schemeClr>
                </a:solidFill>
                <a:effectLst/>
                <a:latin typeface="Calibri" panose="020F0502020204030204" pitchFamily="34" charset="0"/>
              </a:rPr>
              <a:t>L’équité ne semble pas toujours être au rendez-vous, surtout en ce moment, autour de la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délicate question du stationnement.</a:t>
            </a:r>
            <a:br>
              <a:rPr lang="fr-CH" sz="5600" kern="1400" dirty="0">
                <a:ln>
                  <a:noFill/>
                </a:ln>
                <a:solidFill>
                  <a:schemeClr val="tx1">
                    <a:lumMod val="75000"/>
                    <a:lumOff val="25000"/>
                  </a:schemeClr>
                </a:solidFill>
                <a:effectLst/>
                <a:latin typeface="Calibri" panose="020F0502020204030204" pitchFamily="34" charset="0"/>
              </a:rPr>
            </a:b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Nombre de citoyens expriment leur mécontentement face à une gestion perçue comme injuste,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voire arbitraire. </a:t>
            </a:r>
          </a:p>
          <a:p>
            <a:pPr marL="0" marR="0" indent="0" algn="ctr">
              <a:lnSpc>
                <a:spcPct val="120000"/>
              </a:lnSpc>
              <a:spcBef>
                <a:spcPts val="0"/>
              </a:spcBef>
              <a:buNone/>
            </a:pPr>
            <a:r>
              <a:rPr lang="fr-CH" sz="5600" b="1" kern="1400" dirty="0">
                <a:ln>
                  <a:noFill/>
                </a:ln>
                <a:solidFill>
                  <a:schemeClr val="tx1">
                    <a:lumMod val="75000"/>
                    <a:lumOff val="25000"/>
                  </a:schemeClr>
                </a:solidFill>
                <a:effectLst/>
                <a:latin typeface="Calibri" panose="020F0502020204030204" pitchFamily="34" charset="0"/>
              </a:rPr>
              <a:t>Autocollants</a:t>
            </a:r>
            <a:r>
              <a:rPr lang="fr-CH" sz="5600" kern="1400" dirty="0">
                <a:ln>
                  <a:noFill/>
                </a:ln>
                <a:solidFill>
                  <a:schemeClr val="tx1">
                    <a:lumMod val="75000"/>
                    <a:lumOff val="25000"/>
                  </a:schemeClr>
                </a:solidFill>
                <a:effectLst/>
                <a:latin typeface="Calibri" panose="020F0502020204030204" pitchFamily="34" charset="0"/>
              </a:rPr>
              <a:t>,</a:t>
            </a:r>
            <a:r>
              <a:rPr lang="fr-CH" sz="5600" b="1" kern="1400" dirty="0">
                <a:ln>
                  <a:noFill/>
                </a:ln>
                <a:solidFill>
                  <a:schemeClr val="tx1">
                    <a:lumMod val="75000"/>
                    <a:lumOff val="25000"/>
                  </a:schemeClr>
                </a:solidFill>
                <a:effectLst/>
                <a:latin typeface="Calibri" panose="020F0502020204030204" pitchFamily="34" charset="0"/>
              </a:rPr>
              <a:t> pancartes</a:t>
            </a:r>
            <a:r>
              <a:rPr lang="fr-CH" sz="5600" kern="1400" dirty="0">
                <a:ln>
                  <a:noFill/>
                </a:ln>
                <a:solidFill>
                  <a:schemeClr val="tx1">
                    <a:lumMod val="75000"/>
                    <a:lumOff val="25000"/>
                  </a:schemeClr>
                </a:solidFill>
                <a:effectLst/>
                <a:latin typeface="Calibri" panose="020F0502020204030204" pitchFamily="34" charset="0"/>
              </a:rPr>
              <a:t> improvisées et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messages revendicatifs fleurissent sur les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panneaux de stationnement. Autant de signes d'une exaspération grandissante.</a:t>
            </a:r>
            <a:br>
              <a:rPr lang="fr-CH" sz="5600" kern="1400" dirty="0">
                <a:ln>
                  <a:noFill/>
                </a:ln>
                <a:solidFill>
                  <a:schemeClr val="tx1">
                    <a:lumMod val="75000"/>
                    <a:lumOff val="25000"/>
                  </a:schemeClr>
                </a:solidFill>
                <a:effectLst/>
                <a:latin typeface="Calibri" panose="020F0502020204030204" pitchFamily="34" charset="0"/>
              </a:rPr>
            </a:br>
            <a:endParaRPr lang="fr-CH" sz="5600" kern="1400" dirty="0">
              <a:ln>
                <a:noFill/>
              </a:ln>
              <a:solidFill>
                <a:schemeClr val="tx1">
                  <a:lumMod val="75000"/>
                  <a:lumOff val="25000"/>
                </a:schemeClr>
              </a:solidFill>
              <a:effectLst/>
              <a:latin typeface="Calibri" panose="020F0502020204030204" pitchFamily="34" charset="0"/>
            </a:endParaRPr>
          </a:p>
          <a:p>
            <a:pPr marL="0" marR="0" indent="0" algn="ctr">
              <a:lnSpc>
                <a:spcPct val="120000"/>
              </a:lnSpc>
              <a:spcBef>
                <a:spcPts val="0"/>
              </a:spcBef>
              <a:buNone/>
            </a:pPr>
            <a:r>
              <a:rPr lang="fr-CH" sz="5600" kern="1400" dirty="0">
                <a:ln>
                  <a:noFill/>
                </a:ln>
                <a:solidFill>
                  <a:schemeClr val="tx1">
                    <a:lumMod val="75000"/>
                    <a:lumOff val="25000"/>
                  </a:schemeClr>
                </a:solidFill>
                <a:effectLst/>
                <a:latin typeface="Calibri" panose="020F0502020204030204" pitchFamily="34" charset="0"/>
              </a:rPr>
              <a:t>Un parfum de rébellion flotte dans l’air… </a:t>
            </a:r>
            <a:r>
              <a:rPr lang="fr-CH" sz="5600" b="1" kern="1400" dirty="0">
                <a:ln>
                  <a:noFill/>
                </a:ln>
                <a:solidFill>
                  <a:schemeClr val="tx1">
                    <a:lumMod val="75000"/>
                    <a:lumOff val="25000"/>
                  </a:schemeClr>
                </a:solidFill>
                <a:effectLst/>
                <a:latin typeface="Calibri" panose="020F0502020204030204" pitchFamily="34" charset="0"/>
              </a:rPr>
              <a:t>L’esprit rebelle des Combiers n’est pas mort. </a:t>
            </a:r>
            <a:r>
              <a:rPr lang="fr-CH" sz="5600" kern="1400" dirty="0">
                <a:ln>
                  <a:noFill/>
                </a:ln>
                <a:solidFill>
                  <a:schemeClr val="tx1">
                    <a:lumMod val="75000"/>
                    <a:lumOff val="25000"/>
                  </a:schemeClr>
                </a:solidFill>
                <a:effectLst/>
                <a:latin typeface="Calibri" panose="020F0502020204030204" pitchFamily="34" charset="0"/>
              </a:rPr>
              <a:t>Il sommeille peut-être parfois, mais il se réveille toujours, surtout quand l’injustice refait surface.</a:t>
            </a:r>
          </a:p>
          <a:p>
            <a:pPr marL="0" marR="0" indent="0" algn="l">
              <a:lnSpc>
                <a:spcPct val="119000"/>
              </a:lnSpc>
              <a:spcAft>
                <a:spcPts val="600"/>
              </a:spcAft>
              <a:buNone/>
            </a:pPr>
            <a:r>
              <a:rPr lang="fr-CH" sz="4000" kern="1400" dirty="0">
                <a:ln>
                  <a:noFill/>
                </a:ln>
                <a:solidFill>
                  <a:srgbClr val="000000"/>
                </a:solidFill>
                <a:effectLst/>
                <a:latin typeface="Calibri" panose="020F0502020204030204" pitchFamily="34" charset="0"/>
              </a:rPr>
              <a:t> </a:t>
            </a:r>
          </a:p>
          <a:p>
            <a:endParaRPr lang="fr-CH" dirty="0"/>
          </a:p>
        </p:txBody>
      </p:sp>
      <p:pic>
        <p:nvPicPr>
          <p:cNvPr id="5" name="Image 4">
            <a:extLst>
              <a:ext uri="{FF2B5EF4-FFF2-40B4-BE49-F238E27FC236}">
                <a16:creationId xmlns:a16="http://schemas.microsoft.com/office/drawing/2014/main" id="{F42E5E54-BFCA-1FE6-3D21-0AEC4D4BE89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4578" y="330488"/>
            <a:ext cx="6057908" cy="6057908"/>
          </a:xfrm>
          <a:prstGeom prst="rect">
            <a:avLst/>
          </a:prstGeom>
          <a:solidFill>
            <a:schemeClr val="accent6">
              <a:lumMod val="75000"/>
            </a:schemeClr>
          </a:solidFill>
          <a:ln cmpd="dbl">
            <a:solidFill>
              <a:schemeClr val="tx1">
                <a:lumMod val="95000"/>
                <a:lumOff val="5000"/>
              </a:schemeClr>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29F8BF5B-4BCC-EB02-2EF3-93E821E56C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1337" y="330488"/>
            <a:ext cx="2343151" cy="622011"/>
          </a:xfrm>
          <a:prstGeom prst="rect">
            <a:avLst/>
          </a:prstGeom>
        </p:spPr>
      </p:pic>
    </p:spTree>
    <p:extLst>
      <p:ext uri="{BB962C8B-B14F-4D97-AF65-F5344CB8AC3E}">
        <p14:creationId xmlns:p14="http://schemas.microsoft.com/office/powerpoint/2010/main" val="41245530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41000">
        <p15:prstTrans prst="curtains"/>
      </p:transition>
    </mc:Choice>
    <mc:Fallback xmlns="">
      <p:transition spd="slow" advTm="41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97CA0-36BF-4690-3BFC-EA5EAC27608D}"/>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27E4953D-0A76-D005-52F0-F5E493971AC3}"/>
              </a:ext>
            </a:extLst>
          </p:cNvPr>
          <p:cNvSpPr>
            <a:spLocks noGrp="1"/>
          </p:cNvSpPr>
          <p:nvPr>
            <p:ph type="subTitle" idx="1"/>
          </p:nvPr>
        </p:nvSpPr>
        <p:spPr>
          <a:xfrm>
            <a:off x="7368405" y="1857375"/>
            <a:ext cx="4109017" cy="4572007"/>
          </a:xfrm>
        </p:spPr>
        <p:txBody>
          <a:bodyPr>
            <a:normAutofit/>
          </a:bodyPr>
          <a:lstStyle/>
          <a:p>
            <a:pPr marL="0" marR="0" indent="0" algn="ctr">
              <a:lnSpc>
                <a:spcPct val="125000"/>
              </a:lnSpc>
              <a:spcAft>
                <a:spcPts val="600"/>
              </a:spcAft>
              <a:buNone/>
            </a:pPr>
            <a:endParaRPr lang="fr-CH" sz="1400" kern="1400" dirty="0">
              <a:ln>
                <a:noFill/>
              </a:ln>
              <a:solidFill>
                <a:srgbClr val="595959"/>
              </a:solidFill>
              <a:effectLst/>
              <a:latin typeface="Calibri" panose="020F0502020204030204" pitchFamily="34" charset="0"/>
            </a:endParaRPr>
          </a:p>
          <a:p>
            <a:pPr marL="0" marR="0" indent="0" algn="ctr">
              <a:lnSpc>
                <a:spcPct val="125000"/>
              </a:lnSpc>
              <a:spcAft>
                <a:spcPts val="600"/>
              </a:spcAft>
              <a:buNone/>
            </a:pPr>
            <a:r>
              <a:rPr lang="fr-CH" sz="1400" kern="1400" dirty="0">
                <a:ln>
                  <a:noFill/>
                </a:ln>
                <a:solidFill>
                  <a:schemeClr val="tx1">
                    <a:lumMod val="75000"/>
                    <a:lumOff val="25000"/>
                  </a:schemeClr>
                </a:solidFill>
                <a:effectLst/>
                <a:latin typeface="Calibri" panose="020F0502020204030204" pitchFamily="34" charset="0"/>
              </a:rPr>
              <a:t>Merci à une commune qui veille… </a:t>
            </a: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à vider les villages et les commerces locaux.</a:t>
            </a:r>
            <a:br>
              <a:rPr lang="fr-CH" sz="1400" kern="1400" dirty="0">
                <a:ln>
                  <a:noFill/>
                </a:ln>
                <a:solidFill>
                  <a:schemeClr val="tx1">
                    <a:lumMod val="75000"/>
                    <a:lumOff val="25000"/>
                  </a:schemeClr>
                </a:solidFill>
                <a:effectLst/>
                <a:latin typeface="Calibri" panose="020F0502020204030204" pitchFamily="34" charset="0"/>
              </a:rPr>
            </a:b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Avec un stationnement 7/7 de 7h à 19h, la politique municipale ne gère plus les visiteurs : </a:t>
            </a:r>
            <a:br>
              <a:rPr lang="fr-CH" sz="1400" kern="1400" dirty="0">
                <a:ln>
                  <a:noFill/>
                </a:ln>
                <a:solidFill>
                  <a:schemeClr val="tx1">
                    <a:lumMod val="75000"/>
                    <a:lumOff val="25000"/>
                  </a:schemeClr>
                </a:solidFill>
                <a:effectLst/>
                <a:latin typeface="Calibri" panose="020F0502020204030204" pitchFamily="34" charset="0"/>
              </a:rPr>
            </a:br>
            <a:r>
              <a:rPr lang="fr-CH" sz="1800" kern="1400" dirty="0">
                <a:ln>
                  <a:noFill/>
                </a:ln>
                <a:solidFill>
                  <a:schemeClr val="tx1">
                    <a:lumMod val="75000"/>
                    <a:lumOff val="25000"/>
                  </a:schemeClr>
                </a:solidFill>
                <a:effectLst/>
                <a:latin typeface="Calibri" panose="020F0502020204030204" pitchFamily="34" charset="0"/>
              </a:rPr>
              <a:t>elle les délocalise.</a:t>
            </a:r>
          </a:p>
          <a:p>
            <a:pPr marL="0" marR="0" indent="0" algn="ctr">
              <a:lnSpc>
                <a:spcPct val="125000"/>
              </a:lnSpc>
              <a:spcAft>
                <a:spcPts val="600"/>
              </a:spcAft>
              <a:buNone/>
            </a:pPr>
            <a:r>
              <a:rPr lang="fr-CH" sz="1400" kern="1400" dirty="0">
                <a:ln>
                  <a:noFill/>
                </a:ln>
                <a:solidFill>
                  <a:schemeClr val="tx1">
                    <a:lumMod val="75000"/>
                    <a:lumOff val="25000"/>
                  </a:schemeClr>
                </a:solidFill>
                <a:effectLst/>
                <a:latin typeface="Calibri" panose="020F0502020204030204" pitchFamily="34" charset="0"/>
              </a:rPr>
              <a:t>À force de racler chaque minute de parking, la commune a inventé le tourisme à 15 km.</a:t>
            </a:r>
          </a:p>
          <a:p>
            <a:pPr marL="0" marR="0" indent="0" algn="ctr">
              <a:lnSpc>
                <a:spcPct val="125000"/>
              </a:lnSpc>
              <a:spcAft>
                <a:spcPts val="600"/>
              </a:spcAft>
              <a:buNone/>
            </a:pPr>
            <a:endParaRPr lang="fr-CH" sz="1400" kern="1400" dirty="0">
              <a:solidFill>
                <a:srgbClr val="595959"/>
              </a:solidFill>
              <a:latin typeface="Calibri" panose="020F0502020204030204" pitchFamily="34" charset="0"/>
            </a:endParaRPr>
          </a:p>
          <a:p>
            <a:pPr marL="0" marR="0" indent="0" algn="ctr">
              <a:lnSpc>
                <a:spcPct val="125000"/>
              </a:lnSpc>
              <a:spcAft>
                <a:spcPts val="600"/>
              </a:spcAft>
              <a:buNone/>
            </a:pPr>
            <a:endParaRPr lang="fr-CH" sz="1400" kern="1400" dirty="0">
              <a:ln>
                <a:noFill/>
              </a:ln>
              <a:solidFill>
                <a:srgbClr val="595959"/>
              </a:solidFill>
              <a:effectLst/>
              <a:latin typeface="Calibri" panose="020F0502020204030204" pitchFamily="34" charset="0"/>
            </a:endParaRPr>
          </a:p>
          <a:p>
            <a:pPr marL="0" marR="0" indent="0" algn="ctr">
              <a:lnSpc>
                <a:spcPct val="125000"/>
              </a:lnSpc>
              <a:spcAft>
                <a:spcPts val="600"/>
              </a:spcAft>
              <a:buNone/>
            </a:pPr>
            <a:endParaRPr lang="fr-CH" sz="1400" kern="1400" dirty="0">
              <a:ln>
                <a:noFill/>
              </a:ln>
              <a:solidFill>
                <a:srgbClr val="595959"/>
              </a:solidFill>
              <a:effectLst/>
              <a:latin typeface="Calibri" panose="020F0502020204030204" pitchFamily="34" charset="0"/>
            </a:endParaRPr>
          </a:p>
          <a:p>
            <a:endParaRPr lang="fr-CH" dirty="0"/>
          </a:p>
        </p:txBody>
      </p:sp>
      <p:pic>
        <p:nvPicPr>
          <p:cNvPr id="5" name="Image 4">
            <a:extLst>
              <a:ext uri="{FF2B5EF4-FFF2-40B4-BE49-F238E27FC236}">
                <a16:creationId xmlns:a16="http://schemas.microsoft.com/office/drawing/2014/main" id="{799C0196-ABED-A665-0A1F-5AAB9B37570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4578" y="330488"/>
            <a:ext cx="6057908" cy="6057908"/>
          </a:xfrm>
          <a:prstGeom prst="rect">
            <a:avLst/>
          </a:prstGeom>
          <a:solidFill>
            <a:schemeClr val="accent6">
              <a:lumMod val="75000"/>
            </a:schemeClr>
          </a:solidFill>
          <a:ln cmpd="dbl">
            <a:solidFill>
              <a:srgbClr val="FF0000"/>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046903CC-755B-A079-6E81-4FF858FF79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1337" y="330488"/>
            <a:ext cx="2343151" cy="622011"/>
          </a:xfrm>
          <a:prstGeom prst="rect">
            <a:avLst/>
          </a:prstGeom>
        </p:spPr>
      </p:pic>
    </p:spTree>
    <p:extLst>
      <p:ext uri="{BB962C8B-B14F-4D97-AF65-F5344CB8AC3E}">
        <p14:creationId xmlns:p14="http://schemas.microsoft.com/office/powerpoint/2010/main" val="15044229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20000">
        <p15:prstTrans prst="curtains"/>
      </p:transition>
    </mc:Choice>
    <mc:Fallback xmlns="">
      <p:transition spd="slow" advTm="20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3236A5-775A-BFBA-1630-11A087799F93}"/>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09C15607-D4FD-7030-B889-83752EDD714B}"/>
              </a:ext>
            </a:extLst>
          </p:cNvPr>
          <p:cNvSpPr>
            <a:spLocks noGrp="1"/>
          </p:cNvSpPr>
          <p:nvPr>
            <p:ph type="subTitle" idx="1"/>
          </p:nvPr>
        </p:nvSpPr>
        <p:spPr>
          <a:xfrm>
            <a:off x="7368405" y="952499"/>
            <a:ext cx="4109017" cy="5476883"/>
          </a:xfrm>
        </p:spPr>
        <p:txBody>
          <a:bodyPr>
            <a:normAutofit lnSpcReduction="10000"/>
          </a:bodyPr>
          <a:lstStyle/>
          <a:p>
            <a:pPr>
              <a:lnSpc>
                <a:spcPct val="125000"/>
              </a:lnSpc>
              <a:spcAft>
                <a:spcPts val="600"/>
              </a:spcAft>
            </a:pPr>
            <a:br>
              <a:rPr lang="fr-CH" sz="1400" kern="1400" dirty="0">
                <a:ln>
                  <a:noFill/>
                </a:ln>
                <a:solidFill>
                  <a:srgbClr val="595959"/>
                </a:solidFill>
                <a:effectLst/>
                <a:latin typeface="Calibri" panose="020F0502020204030204" pitchFamily="34" charset="0"/>
              </a:rPr>
            </a:br>
            <a:r>
              <a:rPr lang="fr-CH" sz="1800" kern="1400" dirty="0">
                <a:ln>
                  <a:noFill/>
                </a:ln>
                <a:solidFill>
                  <a:schemeClr val="tx1">
                    <a:lumMod val="75000"/>
                    <a:lumOff val="25000"/>
                  </a:schemeClr>
                </a:solidFill>
                <a:effectLst/>
                <a:latin typeface="Calibri" panose="020F0502020204030204" pitchFamily="34" charset="0"/>
              </a:rPr>
              <a:t>Caddie rebelle </a:t>
            </a: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Inspiré d’une habitante de L’Abbaye.</a:t>
            </a:r>
          </a:p>
          <a:p>
            <a:pPr marL="0" marR="0" indent="0" algn="ctr">
              <a:lnSpc>
                <a:spcPct val="125000"/>
              </a:lnSpc>
              <a:spcAft>
                <a:spcPts val="600"/>
              </a:spcAft>
              <a:buNone/>
            </a:pPr>
            <a:r>
              <a:rPr lang="fr-CH" sz="1400" kern="1400" dirty="0">
                <a:ln>
                  <a:noFill/>
                </a:ln>
                <a:solidFill>
                  <a:schemeClr val="tx1">
                    <a:lumMod val="75000"/>
                    <a:lumOff val="25000"/>
                  </a:schemeClr>
                </a:solidFill>
                <a:effectLst/>
                <a:latin typeface="Calibri" panose="020F0502020204030204" pitchFamily="34" charset="0"/>
              </a:rPr>
              <a:t>Autrefois, on venait au village à l’autre bout du lac</a:t>
            </a: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pour remplir son caddie.</a:t>
            </a: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Aujourd’hui, on remplit surtout l’horodateur.</a:t>
            </a: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Les rues sont calmes, l’air pur, les commerces respirent…</a:t>
            </a: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et le pouvoir d’achat, lui, a décidé de rester </a:t>
            </a: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garé ailleurs.</a:t>
            </a:r>
          </a:p>
          <a:p>
            <a:pPr marL="0" marR="0" indent="0" algn="ctr">
              <a:lnSpc>
                <a:spcPct val="125000"/>
              </a:lnSpc>
              <a:spcAft>
                <a:spcPts val="600"/>
              </a:spcAft>
              <a:buNone/>
            </a:pPr>
            <a:r>
              <a:rPr lang="fr-CH" sz="1400" kern="1400" dirty="0">
                <a:ln>
                  <a:noFill/>
                </a:ln>
                <a:solidFill>
                  <a:schemeClr val="tx1">
                    <a:lumMod val="75000"/>
                    <a:lumOff val="25000"/>
                  </a:schemeClr>
                </a:solidFill>
                <a:effectLst/>
                <a:latin typeface="Calibri" panose="020F0502020204030204" pitchFamily="34" charset="0"/>
              </a:rPr>
              <a:t>Bonus écologique : un caddie vide, moins de consommation, moins de poids pour l’âme.</a:t>
            </a:r>
          </a:p>
          <a:p>
            <a:pPr>
              <a:lnSpc>
                <a:spcPct val="125000"/>
              </a:lnSpc>
              <a:spcAft>
                <a:spcPts val="600"/>
              </a:spcAft>
            </a:pPr>
            <a:r>
              <a:rPr lang="fr-CH" sz="1400" dirty="0">
                <a:solidFill>
                  <a:schemeClr val="tx1">
                    <a:lumMod val="95000"/>
                    <a:lumOff val="5000"/>
                  </a:schemeClr>
                </a:solidFill>
              </a:rPr>
              <a:t>PROCHAINEMENT</a:t>
            </a:r>
            <a:br>
              <a:rPr lang="fr-CH" sz="1400" dirty="0">
                <a:solidFill>
                  <a:schemeClr val="tx1">
                    <a:lumMod val="95000"/>
                    <a:lumOff val="5000"/>
                  </a:schemeClr>
                </a:solidFill>
              </a:rPr>
            </a:br>
            <a:r>
              <a:rPr lang="fr-CH" sz="1400" dirty="0">
                <a:solidFill>
                  <a:schemeClr val="tx1">
                    <a:lumMod val="95000"/>
                    <a:lumOff val="5000"/>
                  </a:schemeClr>
                </a:solidFill>
              </a:rPr>
              <a:t>Galerie d’art de l’Essor - Exposition permanente</a:t>
            </a:r>
            <a:br>
              <a:rPr lang="fr-CH" sz="1400" dirty="0">
                <a:solidFill>
                  <a:schemeClr val="tx1">
                    <a:lumMod val="95000"/>
                    <a:lumOff val="5000"/>
                  </a:schemeClr>
                </a:solidFill>
              </a:rPr>
            </a:br>
            <a:r>
              <a:rPr lang="fr-CH" sz="1400" dirty="0">
                <a:solidFill>
                  <a:schemeClr val="tx1">
                    <a:lumMod val="95000"/>
                    <a:lumOff val="5000"/>
                  </a:schemeClr>
                </a:solidFill>
              </a:rPr>
              <a:t>“Ce que l’on achetait avant le parking payant.”</a:t>
            </a:r>
            <a:endParaRPr lang="fr-CH" sz="1400" kern="1400" dirty="0">
              <a:ln>
                <a:noFill/>
              </a:ln>
              <a:solidFill>
                <a:schemeClr val="tx1">
                  <a:lumMod val="95000"/>
                  <a:lumOff val="5000"/>
                </a:schemeClr>
              </a:solidFill>
              <a:effectLst/>
              <a:latin typeface="Calibri" panose="020F0502020204030204" pitchFamily="34" charset="0"/>
            </a:endParaRPr>
          </a:p>
          <a:p>
            <a:pPr marL="0" marR="0" indent="0" algn="l">
              <a:lnSpc>
                <a:spcPct val="119000"/>
              </a:lnSpc>
              <a:spcAft>
                <a:spcPts val="600"/>
              </a:spcAft>
              <a:buNone/>
            </a:pPr>
            <a:r>
              <a:rPr lang="fr-CH" sz="4000" kern="1400" dirty="0">
                <a:ln>
                  <a:noFill/>
                </a:ln>
                <a:solidFill>
                  <a:srgbClr val="000000"/>
                </a:solidFill>
                <a:effectLst/>
                <a:latin typeface="Calibri" panose="020F0502020204030204" pitchFamily="34" charset="0"/>
              </a:rPr>
              <a:t> </a:t>
            </a:r>
          </a:p>
          <a:p>
            <a:endParaRPr lang="fr-CH" dirty="0"/>
          </a:p>
        </p:txBody>
      </p:sp>
      <p:pic>
        <p:nvPicPr>
          <p:cNvPr id="5" name="Image 4">
            <a:extLst>
              <a:ext uri="{FF2B5EF4-FFF2-40B4-BE49-F238E27FC236}">
                <a16:creationId xmlns:a16="http://schemas.microsoft.com/office/drawing/2014/main" id="{D3736BE5-D899-0BC9-9263-30CAD91EC9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14578" y="330488"/>
            <a:ext cx="6057908" cy="6057908"/>
          </a:xfrm>
          <a:prstGeom prst="rect">
            <a:avLst/>
          </a:prstGeom>
          <a:solidFill>
            <a:schemeClr val="accent6">
              <a:lumMod val="75000"/>
            </a:schemeClr>
          </a:solidFill>
          <a:ln cmpd="dbl">
            <a:solidFill>
              <a:srgbClr val="FF0000"/>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77FBC7A2-F022-232E-4D35-709CCD9F90C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51337" y="330488"/>
            <a:ext cx="2343151" cy="622011"/>
          </a:xfrm>
          <a:prstGeom prst="rect">
            <a:avLst/>
          </a:prstGeom>
        </p:spPr>
      </p:pic>
      <p:pic>
        <p:nvPicPr>
          <p:cNvPr id="4" name="the-beat-of-nature-122841 (1)">
            <a:hlinkClick r:id="" action="ppaction://media"/>
            <a:extLst>
              <a:ext uri="{FF2B5EF4-FFF2-40B4-BE49-F238E27FC236}">
                <a16:creationId xmlns:a16="http://schemas.microsoft.com/office/drawing/2014/main" id="{363E5073-8350-36F6-5D83-F376226D9BC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5101344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5000">
        <p15:prstTrans prst="curtains"/>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numSld="999"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F5DB84-265A-EEBF-8AB3-D06713FEC597}"/>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0D8814B5-6735-09D8-52D5-E58BFD08D590}"/>
              </a:ext>
            </a:extLst>
          </p:cNvPr>
          <p:cNvSpPr>
            <a:spLocks noGrp="1"/>
          </p:cNvSpPr>
          <p:nvPr>
            <p:ph type="subTitle" idx="1"/>
          </p:nvPr>
        </p:nvSpPr>
        <p:spPr>
          <a:xfrm>
            <a:off x="7019925" y="1031587"/>
            <a:ext cx="4457497" cy="5356809"/>
          </a:xfrm>
        </p:spPr>
        <p:txBody>
          <a:bodyPr>
            <a:normAutofit fontScale="25000" lnSpcReduction="20000"/>
          </a:bodyPr>
          <a:lstStyle/>
          <a:p>
            <a:pPr marL="0" marR="0" indent="0" algn="just">
              <a:lnSpc>
                <a:spcPct val="125000"/>
              </a:lnSpc>
              <a:spcBef>
                <a:spcPts val="600"/>
              </a:spcBef>
              <a:spcAft>
                <a:spcPts val="600"/>
              </a:spcAft>
              <a:buNone/>
            </a:pPr>
            <a:r>
              <a:rPr lang="fr-CH" sz="5200" kern="1400" dirty="0">
                <a:ln>
                  <a:noFill/>
                </a:ln>
                <a:solidFill>
                  <a:schemeClr val="tx1">
                    <a:lumMod val="75000"/>
                    <a:lumOff val="25000"/>
                  </a:schemeClr>
                </a:solidFill>
                <a:effectLst/>
                <a:latin typeface="Calibri" panose="020F0502020204030204" pitchFamily="34" charset="0"/>
              </a:rPr>
              <a:t>À l’occasion du 1er août, pendant que certains s’apprêtent à célébrer l’unité nationale à coups de discours convenus et de verres manifestement trop bien remplis, le Comité STOP aux places de parc payantes a simplement rappelé qu’une commune peut difficilement prétendre à l’harmonie quand elle cultive l’injustice. Notre banderole de 3 mètres sur 1, visiblement plus dérangeante que les problèmes qu’elle dénonce, énonçait pourtant des évidences : injustice envers les citoyens, inégalité entre les villages, menace pour l’économie locale. Rien de révolutionnaire, juste un miroir tendu.</a:t>
            </a:r>
          </a:p>
          <a:p>
            <a:pPr marL="0" marR="0" indent="0" algn="just">
              <a:lnSpc>
                <a:spcPct val="125000"/>
              </a:lnSpc>
              <a:spcBef>
                <a:spcPts val="600"/>
              </a:spcBef>
              <a:spcAft>
                <a:spcPts val="600"/>
              </a:spcAft>
              <a:buNone/>
            </a:pPr>
            <a:r>
              <a:rPr lang="fr-CH" sz="5200" kern="1400" dirty="0">
                <a:ln>
                  <a:noFill/>
                </a:ln>
                <a:solidFill>
                  <a:schemeClr val="tx1">
                    <a:lumMod val="75000"/>
                    <a:lumOff val="25000"/>
                  </a:schemeClr>
                </a:solidFill>
                <a:effectLst/>
                <a:latin typeface="Calibri" panose="020F0502020204030204" pitchFamily="34" charset="0"/>
              </a:rPr>
              <a:t>Placée stratégiquement face au podium des palabres officielles, elle a eu le mérite rare de provoquer une réaction spontanée : l’indignation très théâtrale d’un dirigeant et de son acolyte, dont l’éloquence semblait  proportionnelle au taux d’alcoolémie. Les voir s’offusquer d’un acte citoyen parfaitement légal, tout en tentant de faire pression sur le propriétaire du bâtiment, offrait un spectacle presque plus divertissant que les festivités elles-mêmes.</a:t>
            </a:r>
          </a:p>
          <a:p>
            <a:pPr marL="0" marR="0" indent="0" algn="just">
              <a:lnSpc>
                <a:spcPct val="125000"/>
              </a:lnSpc>
              <a:spcBef>
                <a:spcPts val="600"/>
              </a:spcBef>
              <a:spcAft>
                <a:spcPts val="600"/>
              </a:spcAft>
              <a:buNone/>
            </a:pPr>
            <a:r>
              <a:rPr lang="fr-CH" sz="5200" kern="1400" dirty="0">
                <a:ln>
                  <a:noFill/>
                </a:ln>
                <a:solidFill>
                  <a:schemeClr val="tx1">
                    <a:lumMod val="75000"/>
                    <a:lumOff val="25000"/>
                  </a:schemeClr>
                </a:solidFill>
                <a:effectLst/>
                <a:latin typeface="Calibri" panose="020F0502020204030204" pitchFamily="34" charset="0"/>
              </a:rPr>
              <a:t>Finalement, notre banderole n’a fait que poser une question simple : « Une seule commune - plusieurs réalités ? » À en juger par les  réactions outrées, la réponse semble être oui… et certaines réalités supportent mal d’être affichées en grand format.</a:t>
            </a:r>
          </a:p>
          <a:p>
            <a:pPr marL="0" marR="0" indent="0" algn="just">
              <a:lnSpc>
                <a:spcPct val="119000"/>
              </a:lnSpc>
              <a:spcAft>
                <a:spcPts val="600"/>
              </a:spcAft>
              <a:buNone/>
            </a:pPr>
            <a:r>
              <a:rPr lang="fr-CH" sz="4000" kern="1400" dirty="0">
                <a:ln>
                  <a:noFill/>
                </a:ln>
                <a:solidFill>
                  <a:srgbClr val="000000"/>
                </a:solidFill>
                <a:effectLst/>
                <a:latin typeface="Calibri" panose="020F0502020204030204" pitchFamily="34" charset="0"/>
              </a:rPr>
              <a:t> </a:t>
            </a:r>
            <a:endParaRPr lang="fr-CH" dirty="0"/>
          </a:p>
        </p:txBody>
      </p:sp>
      <p:pic>
        <p:nvPicPr>
          <p:cNvPr id="5" name="Image 4">
            <a:extLst>
              <a:ext uri="{FF2B5EF4-FFF2-40B4-BE49-F238E27FC236}">
                <a16:creationId xmlns:a16="http://schemas.microsoft.com/office/drawing/2014/main" id="{CCA970F9-3046-0AE4-55CC-43BF3BAA556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4578" y="330488"/>
            <a:ext cx="6057908" cy="6057908"/>
          </a:xfrm>
          <a:prstGeom prst="rect">
            <a:avLst/>
          </a:prstGeom>
          <a:solidFill>
            <a:schemeClr val="accent6">
              <a:lumMod val="75000"/>
            </a:schemeClr>
          </a:solidFill>
          <a:ln cmpd="dbl">
            <a:solidFill>
              <a:srgbClr val="FF0000"/>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3B85F9AF-6165-41A2-F8D2-3EF84A2DE4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1337" y="225713"/>
            <a:ext cx="2343151" cy="622011"/>
          </a:xfrm>
          <a:prstGeom prst="rect">
            <a:avLst/>
          </a:prstGeom>
        </p:spPr>
      </p:pic>
    </p:spTree>
    <p:extLst>
      <p:ext uri="{BB962C8B-B14F-4D97-AF65-F5344CB8AC3E}">
        <p14:creationId xmlns:p14="http://schemas.microsoft.com/office/powerpoint/2010/main" val="26044155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70000">
        <p15:prstTrans prst="curtains"/>
      </p:transition>
    </mc:Choice>
    <mc:Fallback xmlns="">
      <p:transition spd="slow" advTm="70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ADED1-5926-FB04-0C4B-D1F0E2C2010D}"/>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7DE333AE-29F1-97DC-06C8-D19B406E6156}"/>
              </a:ext>
            </a:extLst>
          </p:cNvPr>
          <p:cNvSpPr>
            <a:spLocks noGrp="1"/>
          </p:cNvSpPr>
          <p:nvPr>
            <p:ph type="subTitle" idx="1"/>
          </p:nvPr>
        </p:nvSpPr>
        <p:spPr>
          <a:xfrm>
            <a:off x="6096000" y="1085850"/>
            <a:ext cx="5048255" cy="5302546"/>
          </a:xfrm>
        </p:spPr>
        <p:txBody>
          <a:bodyPr>
            <a:normAutofit fontScale="25000" lnSpcReduction="20000"/>
          </a:bodyPr>
          <a:lstStyle/>
          <a:p>
            <a:pPr marL="0" marR="0" indent="0" algn="ctr">
              <a:lnSpc>
                <a:spcPct val="125000"/>
              </a:lnSpc>
              <a:spcAft>
                <a:spcPts val="600"/>
              </a:spcAft>
              <a:buNone/>
            </a:pPr>
            <a:r>
              <a:rPr lang="fr-CH" sz="7200" b="1" kern="1400" dirty="0">
                <a:ln>
                  <a:noFill/>
                </a:ln>
                <a:solidFill>
                  <a:schemeClr val="tx1">
                    <a:lumMod val="75000"/>
                    <a:lumOff val="25000"/>
                  </a:schemeClr>
                </a:solidFill>
                <a:effectLst/>
                <a:latin typeface="Calibri" panose="020F0502020204030204" pitchFamily="34" charset="0"/>
              </a:rPr>
              <a:t>L'affaire du siècle est en cours à L’Abbaye</a:t>
            </a:r>
            <a:r>
              <a:rPr lang="fr-CH" sz="2300" b="1" kern="1400" dirty="0">
                <a:ln>
                  <a:noFill/>
                </a:ln>
                <a:solidFill>
                  <a:schemeClr val="tx1">
                    <a:lumMod val="75000"/>
                    <a:lumOff val="25000"/>
                  </a:schemeClr>
                </a:solidFill>
                <a:effectLst/>
                <a:latin typeface="Calibri" panose="020F0502020204030204" pitchFamily="34" charset="0"/>
              </a:rPr>
              <a:t>.</a:t>
            </a:r>
          </a:p>
          <a:p>
            <a:pPr marL="0" marR="0" indent="0">
              <a:lnSpc>
                <a:spcPct val="125000"/>
              </a:lnSpc>
              <a:spcAft>
                <a:spcPts val="600"/>
              </a:spcAft>
              <a:buNone/>
            </a:pPr>
            <a:r>
              <a:rPr lang="fr-CH" sz="5600" kern="1400" dirty="0">
                <a:ln>
                  <a:noFill/>
                </a:ln>
                <a:solidFill>
                  <a:schemeClr val="tx1">
                    <a:lumMod val="75000"/>
                    <a:lumOff val="25000"/>
                  </a:schemeClr>
                </a:solidFill>
                <a:effectLst/>
                <a:latin typeface="Calibri" panose="020F0502020204030204" pitchFamily="34" charset="0"/>
              </a:rPr>
              <a:t>Autocollants "Stop aux places de parc payantes " : </a:t>
            </a:r>
            <a:br>
              <a:rPr lang="fr-CH" sz="43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Dans le cadre d'une action citoyenne aussi pacifique qu’inoffensive, quelques autocollants « Stop places de parc payantes » ont été collés par d’inconnues et audacieuses personnes sur des poteaux et panneaux dans la commune de L’Abbaye. Mais attention : il semblerait que ces stickers représentent une menace grave pour l’ordre public.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La municipalité, manifestement ébranlée par cet acte de résistance collante, a déposé une plainte contre X. Et pour bien marquer les esprits, un mandat de comparution a été délivré à notre président, qui est prié de se présenter au poste de gendarmerie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du Sentier le 1er septembre 2025.</a:t>
            </a:r>
          </a:p>
          <a:p>
            <a:pPr marL="0" marR="0" indent="0" algn="ctr">
              <a:lnSpc>
                <a:spcPct val="125000"/>
              </a:lnSpc>
              <a:spcAft>
                <a:spcPts val="600"/>
              </a:spcAft>
              <a:buNone/>
            </a:pPr>
            <a:r>
              <a:rPr lang="fr-CH" sz="5600" kern="1400" dirty="0">
                <a:ln>
                  <a:noFill/>
                </a:ln>
                <a:solidFill>
                  <a:schemeClr val="tx1">
                    <a:lumMod val="75000"/>
                    <a:lumOff val="25000"/>
                  </a:schemeClr>
                </a:solidFill>
                <a:effectLst/>
                <a:latin typeface="Calibri" panose="020F0502020204030204" pitchFamily="34" charset="0"/>
              </a:rPr>
              <a:t>Saluons la capacité de nos autorités à mobiliser les forces de l’ordre sur un sujet aussi capital. Pendant ce temps, des dizaines d’autres autocollants décorent joyeusement l’espace public sans émouvoir personne. Allez jeter un coup d’œil aux panneaux du </a:t>
            </a:r>
            <a:r>
              <a:rPr lang="fr-CH" sz="5600" kern="1400" dirty="0" err="1">
                <a:ln>
                  <a:noFill/>
                </a:ln>
                <a:solidFill>
                  <a:schemeClr val="tx1">
                    <a:lumMod val="75000"/>
                    <a:lumOff val="25000"/>
                  </a:schemeClr>
                </a:solidFill>
                <a:effectLst/>
                <a:latin typeface="Calibri" panose="020F0502020204030204" pitchFamily="34" charset="0"/>
              </a:rPr>
              <a:t>Marchairuz</a:t>
            </a:r>
            <a:r>
              <a:rPr lang="fr-CH" sz="5600" kern="1400" dirty="0">
                <a:ln>
                  <a:noFill/>
                </a:ln>
                <a:solidFill>
                  <a:schemeClr val="tx1">
                    <a:lumMod val="75000"/>
                    <a:lumOff val="25000"/>
                  </a:schemeClr>
                </a:solidFill>
                <a:effectLst/>
                <a:latin typeface="Calibri" panose="020F0502020204030204" pitchFamily="34" charset="0"/>
              </a:rPr>
              <a:t> ou du </a:t>
            </a:r>
            <a:r>
              <a:rPr lang="fr-CH" sz="5600" kern="1400" dirty="0" err="1">
                <a:ln>
                  <a:noFill/>
                </a:ln>
                <a:solidFill>
                  <a:schemeClr val="tx1">
                    <a:lumMod val="75000"/>
                    <a:lumOff val="25000"/>
                  </a:schemeClr>
                </a:solidFill>
                <a:effectLst/>
                <a:latin typeface="Calibri" panose="020F0502020204030204" pitchFamily="34" charset="0"/>
              </a:rPr>
              <a:t>Mollendruz</a:t>
            </a:r>
            <a:r>
              <a:rPr lang="fr-CH" sz="5600" kern="1400" dirty="0">
                <a:ln>
                  <a:noFill/>
                </a:ln>
                <a:solidFill>
                  <a:schemeClr val="tx1">
                    <a:lumMod val="75000"/>
                    <a:lumOff val="25000"/>
                  </a:schemeClr>
                </a:solidFill>
                <a:effectLst/>
                <a:latin typeface="Calibri" panose="020F0502020204030204" pitchFamily="34" charset="0"/>
              </a:rPr>
              <a:t>, juste pour rire… (ou pleurer). Mais à L’Abbaye, on ne plaisante pas avec les autocollants. L’ordre doit régner. Et gare à ceux qui oseraient coller leur opinion sur un panneau. </a:t>
            </a:r>
          </a:p>
          <a:p>
            <a:pPr marL="0" marR="0" indent="0" algn="l">
              <a:lnSpc>
                <a:spcPct val="119000"/>
              </a:lnSpc>
              <a:spcAft>
                <a:spcPts val="600"/>
              </a:spcAft>
              <a:buNone/>
            </a:pPr>
            <a:r>
              <a:rPr lang="fr-CH" sz="4000" kern="1400" dirty="0">
                <a:ln>
                  <a:noFill/>
                </a:ln>
                <a:solidFill>
                  <a:srgbClr val="000000"/>
                </a:solidFill>
                <a:effectLst/>
                <a:latin typeface="Calibri" panose="020F0502020204030204" pitchFamily="34" charset="0"/>
              </a:rPr>
              <a:t> </a:t>
            </a:r>
            <a:endParaRPr lang="fr-CH" dirty="0"/>
          </a:p>
        </p:txBody>
      </p:sp>
      <p:pic>
        <p:nvPicPr>
          <p:cNvPr id="5" name="Image 4">
            <a:extLst>
              <a:ext uri="{FF2B5EF4-FFF2-40B4-BE49-F238E27FC236}">
                <a16:creationId xmlns:a16="http://schemas.microsoft.com/office/drawing/2014/main" id="{26334275-4696-E55B-7CBD-7F4061CE840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90829" y="330488"/>
            <a:ext cx="4038605" cy="6057908"/>
          </a:xfrm>
          <a:prstGeom prst="rect">
            <a:avLst/>
          </a:prstGeom>
          <a:solidFill>
            <a:schemeClr val="accent6">
              <a:lumMod val="75000"/>
            </a:schemeClr>
          </a:solidFill>
          <a:ln cmpd="dbl">
            <a:solidFill>
              <a:srgbClr val="0070C0"/>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0783F616-E714-CE8C-39BB-EB90FE8D36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8551" y="330488"/>
            <a:ext cx="2343151" cy="622011"/>
          </a:xfrm>
          <a:prstGeom prst="rect">
            <a:avLst/>
          </a:prstGeom>
        </p:spPr>
      </p:pic>
    </p:spTree>
    <p:extLst>
      <p:ext uri="{BB962C8B-B14F-4D97-AF65-F5344CB8AC3E}">
        <p14:creationId xmlns:p14="http://schemas.microsoft.com/office/powerpoint/2010/main" val="19209703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50000">
        <p15:prstTrans prst="curtains"/>
      </p:transition>
    </mc:Choice>
    <mc:Fallback xmlns="">
      <p:transition spd="slow" advTm="5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F3D07-3D2A-0D02-BB39-E0B75D3D585E}"/>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638DD273-9676-A8EC-559B-013856CCDDE6}"/>
              </a:ext>
            </a:extLst>
          </p:cNvPr>
          <p:cNvSpPr>
            <a:spLocks noGrp="1"/>
          </p:cNvSpPr>
          <p:nvPr>
            <p:ph type="subTitle" idx="1"/>
          </p:nvPr>
        </p:nvSpPr>
        <p:spPr>
          <a:xfrm>
            <a:off x="2066322" y="5788315"/>
            <a:ext cx="5773966" cy="698210"/>
          </a:xfrm>
        </p:spPr>
        <p:txBody>
          <a:bodyPr>
            <a:normAutofit/>
          </a:bodyPr>
          <a:lstStyle/>
          <a:p>
            <a:pPr algn="l">
              <a:lnSpc>
                <a:spcPct val="120000"/>
              </a:lnSpc>
            </a:pPr>
            <a:r>
              <a:rPr lang="fr-CH" sz="1400" dirty="0">
                <a:solidFill>
                  <a:schemeClr val="tx1">
                    <a:lumMod val="75000"/>
                    <a:lumOff val="25000"/>
                  </a:schemeClr>
                </a:solidFill>
                <a:latin typeface="Calibri" panose="020F0502020204030204" pitchFamily="34" charset="0"/>
                <a:cs typeface="Calibri" panose="020F0502020204030204" pitchFamily="34" charset="0"/>
              </a:rPr>
              <a:t>Parking payant tous les jours, week-end inclus. Résultat : village vide et commerçants qui en paient le prix. </a:t>
            </a:r>
          </a:p>
          <a:p>
            <a:endParaRPr lang="fr-CH" dirty="0"/>
          </a:p>
        </p:txBody>
      </p:sp>
      <p:pic>
        <p:nvPicPr>
          <p:cNvPr id="5" name="Image 4">
            <a:extLst>
              <a:ext uri="{FF2B5EF4-FFF2-40B4-BE49-F238E27FC236}">
                <a16:creationId xmlns:a16="http://schemas.microsoft.com/office/drawing/2014/main" id="{B5F3946F-5E55-510C-BCBB-9EA7703E8DE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66315" y="284232"/>
            <a:ext cx="8059371" cy="5372914"/>
          </a:xfrm>
          <a:prstGeom prst="rect">
            <a:avLst/>
          </a:prstGeom>
          <a:ln cmpd="dbl">
            <a:solidFill>
              <a:srgbClr val="CC0000"/>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51FC56E0-21D9-F393-7A94-7E83F3C8D2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0288" y="5788315"/>
            <a:ext cx="2343151" cy="622011"/>
          </a:xfrm>
          <a:prstGeom prst="rect">
            <a:avLst/>
          </a:prstGeom>
        </p:spPr>
      </p:pic>
    </p:spTree>
    <p:extLst>
      <p:ext uri="{BB962C8B-B14F-4D97-AF65-F5344CB8AC3E}">
        <p14:creationId xmlns:p14="http://schemas.microsoft.com/office/powerpoint/2010/main" val="3147424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11000">
        <p15:prstTrans prst="curtains"/>
      </p:transition>
    </mc:Choice>
    <mc:Fallback xmlns="">
      <p:transition spd="slow" advTm="11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7370E-6669-BB3B-DF81-6ABA22CAF833}"/>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74831B60-1B4D-F3D0-C8CB-5E5EB80AA4E7}"/>
              </a:ext>
            </a:extLst>
          </p:cNvPr>
          <p:cNvSpPr>
            <a:spLocks noGrp="1"/>
          </p:cNvSpPr>
          <p:nvPr>
            <p:ph type="subTitle" idx="1"/>
          </p:nvPr>
        </p:nvSpPr>
        <p:spPr>
          <a:xfrm>
            <a:off x="2066322" y="5657146"/>
            <a:ext cx="5773966" cy="916622"/>
          </a:xfrm>
        </p:spPr>
        <p:txBody>
          <a:bodyPr>
            <a:noAutofit/>
          </a:bodyPr>
          <a:lstStyle/>
          <a:p>
            <a:pPr algn="l">
              <a:lnSpc>
                <a:spcPct val="100000"/>
              </a:lnSpc>
            </a:pPr>
            <a:r>
              <a:rPr lang="fr-CH" sz="1400" dirty="0">
                <a:solidFill>
                  <a:schemeClr val="tx1">
                    <a:lumMod val="75000"/>
                    <a:lumOff val="25000"/>
                  </a:schemeClr>
                </a:solidFill>
                <a:latin typeface="Calibri" panose="020F0502020204030204" pitchFamily="34" charset="0"/>
                <a:cs typeface="Calibri" panose="020F0502020204030204" pitchFamily="34" charset="0"/>
              </a:rPr>
              <a:t>Zéro monnaie, zéro logique. Vive le progrès : des horodateurs qui n’acceptent que des applis… et les rares à pièces sont planqués comme un trésor national. Un grand merci au citoyen qui a jalonné le parcours du marathon villageois de la Place la Tour à L’Abbaye : Lui, au moins, rend le progrès utile.</a:t>
            </a:r>
            <a:endParaRPr lang="fr-CH" sz="1400" dirty="0"/>
          </a:p>
        </p:txBody>
      </p:sp>
      <p:pic>
        <p:nvPicPr>
          <p:cNvPr id="5" name="Image 4">
            <a:extLst>
              <a:ext uri="{FF2B5EF4-FFF2-40B4-BE49-F238E27FC236}">
                <a16:creationId xmlns:a16="http://schemas.microsoft.com/office/drawing/2014/main" id="{B30C735E-396B-C1DE-6CC7-54C3FE80F0D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66315" y="284232"/>
            <a:ext cx="8059371" cy="5372914"/>
          </a:xfrm>
          <a:prstGeom prst="rect">
            <a:avLst/>
          </a:prstGeom>
          <a:ln cmpd="dbl">
            <a:solidFill>
              <a:schemeClr val="tx2">
                <a:lumMod val="90000"/>
                <a:lumOff val="10000"/>
              </a:schemeClr>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392DBF82-8C6D-763B-EC9C-B00F6095C5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0288" y="5788315"/>
            <a:ext cx="2343151" cy="622011"/>
          </a:xfrm>
          <a:prstGeom prst="rect">
            <a:avLst/>
          </a:prstGeom>
        </p:spPr>
      </p:pic>
    </p:spTree>
    <p:extLst>
      <p:ext uri="{BB962C8B-B14F-4D97-AF65-F5344CB8AC3E}">
        <p14:creationId xmlns:p14="http://schemas.microsoft.com/office/powerpoint/2010/main" val="41206594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13000">
        <p15:prstTrans prst="curtains"/>
      </p:transition>
    </mc:Choice>
    <mc:Fallback xmlns="">
      <p:transition spd="slow" advTm="1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BA3454-834A-EF5E-0D0D-E27CAE74BC85}"/>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6AA338B8-A107-1BFC-7363-B281F3E36889}"/>
              </a:ext>
            </a:extLst>
          </p:cNvPr>
          <p:cNvSpPr>
            <a:spLocks noGrp="1"/>
          </p:cNvSpPr>
          <p:nvPr>
            <p:ph type="subTitle" idx="1"/>
          </p:nvPr>
        </p:nvSpPr>
        <p:spPr>
          <a:xfrm>
            <a:off x="5638799" y="971550"/>
            <a:ext cx="5695951" cy="5486403"/>
          </a:xfrm>
        </p:spPr>
        <p:txBody>
          <a:bodyPr>
            <a:normAutofit fontScale="25000" lnSpcReduction="20000"/>
          </a:bodyPr>
          <a:lstStyle/>
          <a:p>
            <a:pPr marL="0" marR="0" indent="0" algn="ctr">
              <a:lnSpc>
                <a:spcPct val="120000"/>
              </a:lnSpc>
              <a:spcBef>
                <a:spcPts val="600"/>
              </a:spcBef>
              <a:spcAft>
                <a:spcPts val="600"/>
              </a:spcAft>
              <a:buNone/>
            </a:pPr>
            <a:r>
              <a:rPr lang="fr-CH" sz="5600" kern="1400" dirty="0">
                <a:ln>
                  <a:noFill/>
                </a:ln>
                <a:solidFill>
                  <a:schemeClr val="tx1">
                    <a:lumMod val="75000"/>
                    <a:lumOff val="25000"/>
                  </a:schemeClr>
                </a:solidFill>
                <a:effectLst/>
                <a:latin typeface="Calibri" panose="020F0502020204030204" pitchFamily="34" charset="0"/>
              </a:rPr>
              <a:t>Regardez bien ce dessin :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il montre des situations qui pourraient sembler inventées… si elles n’étaient pas absolument réelles.</a:t>
            </a:r>
          </a:p>
          <a:p>
            <a:pPr marL="0" marR="0" indent="0" algn="ctr">
              <a:lnSpc>
                <a:spcPct val="120000"/>
              </a:lnSpc>
              <a:spcBef>
                <a:spcPts val="600"/>
              </a:spcBef>
              <a:spcAft>
                <a:spcPts val="600"/>
              </a:spcAft>
              <a:buNone/>
            </a:pPr>
            <a:r>
              <a:rPr lang="fr-CH" sz="5600" kern="1400" dirty="0">
                <a:ln>
                  <a:noFill/>
                </a:ln>
                <a:solidFill>
                  <a:schemeClr val="tx1">
                    <a:lumMod val="75000"/>
                    <a:lumOff val="25000"/>
                  </a:schemeClr>
                </a:solidFill>
                <a:effectLst/>
                <a:latin typeface="Calibri" panose="020F0502020204030204" pitchFamily="34" charset="0"/>
              </a:rPr>
              <a:t>Bienvenue dans le merveilleux monde du nouveau règlement sur le stationnement de la commune de L’Abbaye !</a:t>
            </a:r>
          </a:p>
          <a:p>
            <a:pPr marL="0" marR="0" indent="0" algn="ctr">
              <a:lnSpc>
                <a:spcPct val="120000"/>
              </a:lnSpc>
              <a:spcBef>
                <a:spcPts val="600"/>
              </a:spcBef>
              <a:spcAft>
                <a:spcPts val="600"/>
              </a:spcAft>
              <a:buNone/>
            </a:pPr>
            <a:r>
              <a:rPr lang="fr-CH" sz="5600" kern="1400" dirty="0">
                <a:ln>
                  <a:noFill/>
                </a:ln>
                <a:solidFill>
                  <a:schemeClr val="tx1">
                    <a:lumMod val="75000"/>
                    <a:lumOff val="25000"/>
                  </a:schemeClr>
                </a:solidFill>
                <a:effectLst/>
                <a:latin typeface="Calibri" panose="020F0502020204030204" pitchFamily="34" charset="0"/>
              </a:rPr>
              <a:t>Ici, les habitants doivent payer, bien sûr… mais certaines exceptions sont tellement incroyables qu’on se demande si ce n’est pas une blague :</a:t>
            </a:r>
          </a:p>
          <a:p>
            <a:pPr marL="0" marR="0" indent="0" algn="ctr">
              <a:lnSpc>
                <a:spcPct val="120000"/>
              </a:lnSpc>
              <a:spcBef>
                <a:spcPts val="600"/>
              </a:spcBef>
              <a:spcAft>
                <a:spcPts val="600"/>
              </a:spcAft>
              <a:buNone/>
            </a:pPr>
            <a:r>
              <a:rPr lang="fr-CH" sz="5600" b="1" kern="1400" dirty="0">
                <a:ln>
                  <a:noFill/>
                </a:ln>
                <a:solidFill>
                  <a:schemeClr val="tx1">
                    <a:lumMod val="75000"/>
                    <a:lumOff val="25000"/>
                  </a:schemeClr>
                </a:solidFill>
                <a:effectLst/>
                <a:latin typeface="Calibri" panose="020F0502020204030204" pitchFamily="34" charset="0"/>
              </a:rPr>
              <a:t>La fête nationale du 1er août ? </a:t>
            </a:r>
            <a:r>
              <a:rPr lang="fr-CH" sz="5600" kern="1400" dirty="0">
                <a:ln>
                  <a:noFill/>
                </a:ln>
                <a:solidFill>
                  <a:schemeClr val="tx1">
                    <a:lumMod val="75000"/>
                    <a:lumOff val="25000"/>
                  </a:schemeClr>
                </a:solidFill>
                <a:effectLst/>
                <a:latin typeface="Calibri" panose="020F0502020204030204" pitchFamily="34" charset="0"/>
              </a:rPr>
              <a:t>Gratuit… même pour les visiteurs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venus de l’extérieur. </a:t>
            </a:r>
          </a:p>
          <a:p>
            <a:pPr marL="0" marR="0" indent="0" algn="ctr">
              <a:lnSpc>
                <a:spcPct val="120000"/>
              </a:lnSpc>
              <a:spcBef>
                <a:spcPts val="600"/>
              </a:spcBef>
              <a:spcAft>
                <a:spcPts val="600"/>
              </a:spcAft>
              <a:buNone/>
            </a:pPr>
            <a:r>
              <a:rPr lang="fr-CH" sz="5600" b="1" kern="1400" dirty="0">
                <a:ln>
                  <a:noFill/>
                </a:ln>
                <a:solidFill>
                  <a:schemeClr val="tx1">
                    <a:lumMod val="75000"/>
                    <a:lumOff val="25000"/>
                  </a:schemeClr>
                </a:solidFill>
                <a:effectLst/>
                <a:latin typeface="Calibri" panose="020F0502020204030204" pitchFamily="34" charset="0"/>
              </a:rPr>
              <a:t>La fête du Vacherin ? </a:t>
            </a:r>
            <a:r>
              <a:rPr lang="fr-CH" sz="5600" kern="1400" dirty="0">
                <a:ln>
                  <a:noFill/>
                </a:ln>
                <a:solidFill>
                  <a:schemeClr val="tx1">
                    <a:lumMod val="75000"/>
                    <a:lumOff val="25000"/>
                  </a:schemeClr>
                </a:solidFill>
                <a:effectLst/>
                <a:latin typeface="Calibri" panose="020F0502020204030204" pitchFamily="34" charset="0"/>
              </a:rPr>
              <a:t>Même principe : les touristes stationnent gratuitement, parce que rien de tel qu’un fromage pour rappeler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que la loi, c’est fait pour les locaux.</a:t>
            </a:r>
          </a:p>
          <a:p>
            <a:pPr marL="0" marR="0" indent="0" algn="ctr">
              <a:lnSpc>
                <a:spcPct val="120000"/>
              </a:lnSpc>
              <a:spcBef>
                <a:spcPts val="600"/>
              </a:spcBef>
              <a:spcAft>
                <a:spcPts val="600"/>
              </a:spcAft>
              <a:buNone/>
            </a:pPr>
            <a:r>
              <a:rPr lang="fr-CH" sz="5600" b="1" kern="1400" dirty="0">
                <a:ln>
                  <a:noFill/>
                </a:ln>
                <a:solidFill>
                  <a:schemeClr val="tx1">
                    <a:lumMod val="75000"/>
                    <a:lumOff val="25000"/>
                  </a:schemeClr>
                </a:solidFill>
                <a:effectLst/>
                <a:latin typeface="Calibri" panose="020F0502020204030204" pitchFamily="34" charset="0"/>
              </a:rPr>
              <a:t>Le téléski ? </a:t>
            </a:r>
            <a:r>
              <a:rPr lang="fr-CH" sz="5600" kern="1400" dirty="0">
                <a:ln>
                  <a:noFill/>
                </a:ln>
                <a:solidFill>
                  <a:schemeClr val="tx1">
                    <a:lumMod val="75000"/>
                    <a:lumOff val="25000"/>
                  </a:schemeClr>
                </a:solidFill>
                <a:effectLst/>
                <a:latin typeface="Calibri" panose="020F0502020204030204" pitchFamily="34" charset="0"/>
              </a:rPr>
              <a:t>Si il est ouvert, les visiteurs qui viennent skier peuvent garer gratuitement… mais pas pour se promener en montagne !</a:t>
            </a:r>
          </a:p>
          <a:p>
            <a:pPr marL="0" marR="0" indent="0" algn="ctr">
              <a:lnSpc>
                <a:spcPct val="120000"/>
              </a:lnSpc>
              <a:spcBef>
                <a:spcPts val="600"/>
              </a:spcBef>
              <a:spcAft>
                <a:spcPts val="600"/>
              </a:spcAft>
              <a:buNone/>
            </a:pPr>
            <a:r>
              <a:rPr lang="fr-CH" sz="5600" b="1" kern="1400" dirty="0">
                <a:ln>
                  <a:noFill/>
                </a:ln>
                <a:solidFill>
                  <a:schemeClr val="tx1">
                    <a:lumMod val="75000"/>
                    <a:lumOff val="25000"/>
                  </a:schemeClr>
                </a:solidFill>
                <a:effectLst/>
                <a:latin typeface="Calibri" panose="020F0502020204030204" pitchFamily="34" charset="0"/>
              </a:rPr>
              <a:t>Même ceux qui louent la salle villageoise </a:t>
            </a:r>
            <a:r>
              <a:rPr lang="fr-CH" sz="5600" kern="1400" dirty="0">
                <a:ln>
                  <a:noFill/>
                </a:ln>
                <a:solidFill>
                  <a:schemeClr val="tx1">
                    <a:lumMod val="75000"/>
                    <a:lumOff val="25000"/>
                  </a:schemeClr>
                </a:solidFill>
                <a:effectLst/>
                <a:latin typeface="Calibri" panose="020F0502020204030204" pitchFamily="34" charset="0"/>
              </a:rPr>
              <a:t>doivent payer pour stationner… parce que contribuer à la vie du village ne leur donne aucun privilège.</a:t>
            </a:r>
          </a:p>
          <a:p>
            <a:pPr marL="0" marR="0" indent="0" algn="ctr">
              <a:lnSpc>
                <a:spcPct val="120000"/>
              </a:lnSpc>
              <a:spcBef>
                <a:spcPts val="600"/>
              </a:spcBef>
              <a:spcAft>
                <a:spcPts val="600"/>
              </a:spcAft>
              <a:buNone/>
            </a:pPr>
            <a:r>
              <a:rPr lang="fr-CH" sz="5600" kern="1400" dirty="0">
                <a:ln>
                  <a:noFill/>
                </a:ln>
                <a:solidFill>
                  <a:schemeClr val="tx1">
                    <a:lumMod val="75000"/>
                    <a:lumOff val="25000"/>
                  </a:schemeClr>
                </a:solidFill>
                <a:effectLst/>
                <a:latin typeface="Calibri" panose="020F0502020204030204" pitchFamily="34" charset="0"/>
              </a:rPr>
              <a:t>En résumé : payez, payez, payez… sauf si vous avez la bonne combinaison magique d’événement festif ou de sport d’hiver… et que vous venez d’ailleurs. C’est le règlement version « laissez-passer VIP pour tout le monde… sauf pour ceux qui paient leurs impôts ici. »</a:t>
            </a:r>
          </a:p>
          <a:p>
            <a:pPr marL="0" marR="0" indent="0" algn="l">
              <a:lnSpc>
                <a:spcPct val="119000"/>
              </a:lnSpc>
              <a:spcAft>
                <a:spcPts val="600"/>
              </a:spcAft>
              <a:buNone/>
            </a:pPr>
            <a:r>
              <a:rPr lang="fr-CH" sz="4000" kern="1400" dirty="0">
                <a:ln>
                  <a:noFill/>
                </a:ln>
                <a:solidFill>
                  <a:srgbClr val="000000"/>
                </a:solidFill>
                <a:effectLst/>
                <a:latin typeface="Calibri" panose="020F0502020204030204" pitchFamily="34" charset="0"/>
              </a:rPr>
              <a:t> </a:t>
            </a:r>
            <a:endParaRPr lang="fr-CH" dirty="0"/>
          </a:p>
        </p:txBody>
      </p:sp>
      <p:pic>
        <p:nvPicPr>
          <p:cNvPr id="5" name="Image 4">
            <a:extLst>
              <a:ext uri="{FF2B5EF4-FFF2-40B4-BE49-F238E27FC236}">
                <a16:creationId xmlns:a16="http://schemas.microsoft.com/office/drawing/2014/main" id="{40933B4E-157E-8ACF-288B-75D00C7162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1279" y="400046"/>
            <a:ext cx="4038605" cy="6057907"/>
          </a:xfrm>
          <a:prstGeom prst="rect">
            <a:avLst/>
          </a:prstGeom>
          <a:solidFill>
            <a:schemeClr val="accent6">
              <a:lumMod val="75000"/>
            </a:schemeClr>
          </a:solidFill>
          <a:ln cmpd="dbl">
            <a:solidFill>
              <a:srgbClr val="FF0000"/>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65D44648-D487-27FC-3254-849A2EAE9C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5198" y="254290"/>
            <a:ext cx="2343151" cy="622011"/>
          </a:xfrm>
          <a:prstGeom prst="rect">
            <a:avLst/>
          </a:prstGeom>
        </p:spPr>
      </p:pic>
      <p:pic>
        <p:nvPicPr>
          <p:cNvPr id="4" name="background-music-soft-piano-334995">
            <a:hlinkClick r:id="" action="ppaction://media"/>
            <a:extLst>
              <a:ext uri="{FF2B5EF4-FFF2-40B4-BE49-F238E27FC236}">
                <a16:creationId xmlns:a16="http://schemas.microsoft.com/office/drawing/2014/main" id="{8AC740FF-2505-AD75-E2E7-CE6C9265D39B}"/>
              </a:ext>
            </a:extLst>
          </p:cNvPr>
          <p:cNvPicPr>
            <a:picLocks noChangeAspect="1"/>
          </p:cNvPicPr>
          <p:nvPr>
            <a:audioFile r:link="rId2"/>
            <p:extLst>
              <p:ext uri="{DAA4B4D4-6D71-4841-9C94-3DE7FCFB9230}">
                <p14:media xmlns:p14="http://schemas.microsoft.com/office/powerpoint/2010/main" r:embed="rId1">
                  <p14:fade out="1250"/>
                </p14:media>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0540029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59000">
        <p15:prstTrans prst="curtains"/>
      </p:transition>
    </mc:Choice>
    <mc:Fallback xmlns="">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numSld="999"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E9BC4-33F5-2AE7-7384-1C979F15796D}"/>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5EAAF496-B3FA-28C6-8E62-BB6BC60C4881}"/>
              </a:ext>
            </a:extLst>
          </p:cNvPr>
          <p:cNvSpPr>
            <a:spLocks noGrp="1"/>
          </p:cNvSpPr>
          <p:nvPr>
            <p:ph type="subTitle" idx="1"/>
          </p:nvPr>
        </p:nvSpPr>
        <p:spPr>
          <a:xfrm>
            <a:off x="5638799" y="1400175"/>
            <a:ext cx="5695951" cy="5057778"/>
          </a:xfrm>
        </p:spPr>
        <p:txBody>
          <a:bodyPr>
            <a:normAutofit fontScale="25000" lnSpcReduction="20000"/>
          </a:bodyPr>
          <a:lstStyle/>
          <a:p>
            <a:pPr marL="0" marR="0" indent="0" algn="ctr">
              <a:lnSpc>
                <a:spcPct val="120000"/>
              </a:lnSpc>
              <a:spcBef>
                <a:spcPts val="1200"/>
              </a:spcBef>
              <a:spcAft>
                <a:spcPts val="1200"/>
              </a:spcAft>
              <a:buNone/>
            </a:pPr>
            <a:r>
              <a:rPr lang="fr-CH" sz="5600" kern="1400" dirty="0">
                <a:ln>
                  <a:noFill/>
                </a:ln>
                <a:solidFill>
                  <a:schemeClr val="tx1">
                    <a:lumMod val="75000"/>
                    <a:lumOff val="25000"/>
                  </a:schemeClr>
                </a:solidFill>
                <a:effectLst/>
                <a:latin typeface="Calibri" panose="020F0502020204030204" pitchFamily="34" charset="0"/>
              </a:rPr>
              <a:t>Ah, le nouveau règlement sur le stationnement…</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On pourrait presque croire que notre région est devenue une enclave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hyper touristique qu’il faut absolument « réguler » sous peine d’apocalypse. Spoiler </a:t>
            </a:r>
            <a:r>
              <a:rPr lang="fr-CH" sz="5600" kern="1400" dirty="0" err="1">
                <a:ln>
                  <a:noFill/>
                </a:ln>
                <a:solidFill>
                  <a:schemeClr val="tx1">
                    <a:lumMod val="75000"/>
                    <a:lumOff val="25000"/>
                  </a:schemeClr>
                </a:solidFill>
                <a:effectLst/>
                <a:latin typeface="Calibri" panose="020F0502020204030204" pitchFamily="34" charset="0"/>
              </a:rPr>
              <a:t>alert</a:t>
            </a:r>
            <a:r>
              <a:rPr lang="fr-CH" sz="5600" kern="1400" dirty="0">
                <a:ln>
                  <a:noFill/>
                </a:ln>
                <a:solidFill>
                  <a:schemeClr val="tx1">
                    <a:lumMod val="75000"/>
                    <a:lumOff val="25000"/>
                  </a:schemeClr>
                </a:solidFill>
                <a:effectLst/>
                <a:latin typeface="Calibri" panose="020F0502020204030204" pitchFamily="34" charset="0"/>
              </a:rPr>
              <a:t> : la Vallée de Joux n’est envahie que pendant… disons… dix week-ends par an. Oui, vous avez bien lu : dix. Principalement par des familles qui viennent profiter de l’air pur, de l’eau et de la vue… pas pour squatter nos places de parking. Pour ça, on a bien compris que nous avons surtout les travailleurs pendulaires.</a:t>
            </a:r>
          </a:p>
          <a:p>
            <a:pPr marL="0" marR="0" indent="0" algn="ctr">
              <a:lnSpc>
                <a:spcPct val="120000"/>
              </a:lnSpc>
              <a:spcBef>
                <a:spcPts val="1200"/>
              </a:spcBef>
              <a:spcAft>
                <a:spcPts val="1200"/>
              </a:spcAft>
              <a:buNone/>
            </a:pPr>
            <a:r>
              <a:rPr lang="fr-CH" sz="5600" kern="1400" dirty="0">
                <a:ln>
                  <a:noFill/>
                </a:ln>
                <a:solidFill>
                  <a:schemeClr val="tx1">
                    <a:lumMod val="75000"/>
                    <a:lumOff val="25000"/>
                  </a:schemeClr>
                </a:solidFill>
                <a:effectLst/>
                <a:latin typeface="Calibri" panose="020F0502020204030204" pitchFamily="34" charset="0"/>
              </a:rPr>
              <a:t>Mais attention, les vraies files d’attente, celles qui mériteraient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un plan de crise, ce ne sont ni les parkings ni les ronds-points.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Non, non… ce sont celles devant le tricycle de Tonio, notre glacier local légendaire. Là, oui, on pourrait presque parler de « foule touristique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Ces visiteurs restent précieux pour nos petits commerces locaux… même s’ils se perdent dans les méandres de </a:t>
            </a:r>
            <a:r>
              <a:rPr lang="fr-CH" sz="5600" kern="1400" dirty="0" err="1">
                <a:ln>
                  <a:noFill/>
                </a:ln>
                <a:solidFill>
                  <a:schemeClr val="tx1">
                    <a:lumMod val="75000"/>
                    <a:lumOff val="25000"/>
                  </a:schemeClr>
                </a:solidFill>
                <a:effectLst/>
                <a:latin typeface="Calibri" panose="020F0502020204030204" pitchFamily="34" charset="0"/>
              </a:rPr>
              <a:t>ParkingPay</a:t>
            </a:r>
            <a:r>
              <a:rPr lang="fr-CH" sz="5600" kern="1400" dirty="0">
                <a:ln>
                  <a:noFill/>
                </a:ln>
                <a:solidFill>
                  <a:schemeClr val="tx1">
                    <a:lumMod val="75000"/>
                    <a:lumOff val="25000"/>
                  </a:schemeClr>
                </a:solidFill>
                <a:effectLst/>
                <a:latin typeface="Calibri" panose="020F0502020204030204" pitchFamily="34" charset="0"/>
              </a:rPr>
              <a:t> sans connexion internet avant de dépenser un franc.</a:t>
            </a:r>
          </a:p>
          <a:p>
            <a:pPr marL="0" marR="0" indent="0" algn="ctr">
              <a:lnSpc>
                <a:spcPct val="120000"/>
              </a:lnSpc>
              <a:spcBef>
                <a:spcPts val="600"/>
              </a:spcBef>
              <a:spcAft>
                <a:spcPts val="600"/>
              </a:spcAft>
              <a:buNone/>
            </a:pPr>
            <a:r>
              <a:rPr lang="fr-CH" sz="5600" kern="1400" dirty="0">
                <a:ln>
                  <a:noFill/>
                </a:ln>
                <a:solidFill>
                  <a:schemeClr val="tx1">
                    <a:lumMod val="75000"/>
                    <a:lumOff val="25000"/>
                  </a:schemeClr>
                </a:solidFill>
                <a:effectLst/>
                <a:latin typeface="Calibri" panose="020F0502020204030204" pitchFamily="34" charset="0"/>
              </a:rPr>
              <a:t>Pour le reste… franchement, pas de quoi s’énerver.</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Mais merci aux autorités de veiller sur nos précieuses places de stationnement comme si nous étions à Venise en plein été.</a:t>
            </a:r>
          </a:p>
          <a:p>
            <a:pPr marL="0" marR="0" indent="0" algn="l">
              <a:lnSpc>
                <a:spcPct val="119000"/>
              </a:lnSpc>
              <a:spcAft>
                <a:spcPts val="600"/>
              </a:spcAft>
              <a:buNone/>
            </a:pPr>
            <a:r>
              <a:rPr lang="fr-CH" sz="4000" kern="1400" dirty="0">
                <a:ln>
                  <a:noFill/>
                </a:ln>
                <a:solidFill>
                  <a:srgbClr val="000000"/>
                </a:solidFill>
                <a:effectLst/>
                <a:latin typeface="Calibri" panose="020F0502020204030204" pitchFamily="34" charset="0"/>
              </a:rPr>
              <a:t> </a:t>
            </a:r>
            <a:endParaRPr lang="fr-CH" dirty="0"/>
          </a:p>
        </p:txBody>
      </p:sp>
      <p:pic>
        <p:nvPicPr>
          <p:cNvPr id="5" name="Image 4">
            <a:extLst>
              <a:ext uri="{FF2B5EF4-FFF2-40B4-BE49-F238E27FC236}">
                <a16:creationId xmlns:a16="http://schemas.microsoft.com/office/drawing/2014/main" id="{E1629306-DDA0-B2C5-58F2-B0C2AC1F2D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1279" y="400046"/>
            <a:ext cx="4038604" cy="6057907"/>
          </a:xfrm>
          <a:prstGeom prst="rect">
            <a:avLst/>
          </a:prstGeom>
          <a:solidFill>
            <a:schemeClr val="accent6">
              <a:lumMod val="75000"/>
            </a:schemeClr>
          </a:solidFill>
          <a:ln cmpd="dbl">
            <a:solidFill>
              <a:srgbClr val="FF0000"/>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1AE7876E-CFDC-98ED-56F2-EB8C838D3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5198" y="400046"/>
            <a:ext cx="2343151" cy="622011"/>
          </a:xfrm>
          <a:prstGeom prst="rect">
            <a:avLst/>
          </a:prstGeom>
        </p:spPr>
      </p:pic>
    </p:spTree>
    <p:extLst>
      <p:ext uri="{BB962C8B-B14F-4D97-AF65-F5344CB8AC3E}">
        <p14:creationId xmlns:p14="http://schemas.microsoft.com/office/powerpoint/2010/main" val="36814129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40000">
        <p15:prstTrans prst="curtains"/>
      </p:transition>
    </mc:Choice>
    <mc:Fallback xmlns="">
      <p:transition spd="slow" advTm="40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C1187-71A6-4515-DB51-0F11FD7E1A69}"/>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39EB401C-1C8B-3D97-CF93-BF7CBBF08EF3}"/>
              </a:ext>
            </a:extLst>
          </p:cNvPr>
          <p:cNvSpPr>
            <a:spLocks noGrp="1"/>
          </p:cNvSpPr>
          <p:nvPr>
            <p:ph type="subTitle" idx="1"/>
          </p:nvPr>
        </p:nvSpPr>
        <p:spPr>
          <a:xfrm>
            <a:off x="5286375" y="1400175"/>
            <a:ext cx="6048375" cy="5057778"/>
          </a:xfrm>
        </p:spPr>
        <p:txBody>
          <a:bodyPr>
            <a:normAutofit fontScale="25000" lnSpcReduction="20000"/>
          </a:bodyPr>
          <a:lstStyle/>
          <a:p>
            <a:pPr marL="0" marR="0" indent="0" algn="ctr">
              <a:lnSpc>
                <a:spcPct val="119000"/>
              </a:lnSpc>
              <a:spcBef>
                <a:spcPts val="0"/>
              </a:spcBef>
              <a:buNone/>
            </a:pPr>
            <a:r>
              <a:rPr lang="fr-CH" sz="8000" b="1" kern="1400" dirty="0">
                <a:ln>
                  <a:noFill/>
                </a:ln>
                <a:solidFill>
                  <a:srgbClr val="C00000"/>
                </a:solidFill>
                <a:effectLst/>
                <a:latin typeface="Calibri" panose="020F0502020204030204" pitchFamily="34" charset="0"/>
              </a:rPr>
              <a:t>«  Villages vivants = parkings gratuits pour les résidents.</a:t>
            </a:r>
            <a:endParaRPr lang="fr-CH" sz="4800" kern="1400" dirty="0">
              <a:ln>
                <a:noFill/>
              </a:ln>
              <a:solidFill>
                <a:srgbClr val="000000"/>
              </a:solidFill>
              <a:effectLst/>
              <a:latin typeface="Calibri" panose="020F0502020204030204" pitchFamily="34" charset="0"/>
            </a:endParaRPr>
          </a:p>
          <a:p>
            <a:pPr marL="0" marR="0" indent="0" algn="ctr">
              <a:lnSpc>
                <a:spcPct val="119000"/>
              </a:lnSpc>
              <a:spcBef>
                <a:spcPts val="0"/>
              </a:spcBef>
              <a:buNone/>
            </a:pPr>
            <a:r>
              <a:rPr lang="fr-CH" sz="8000" b="1" kern="1400" dirty="0">
                <a:ln>
                  <a:noFill/>
                </a:ln>
                <a:solidFill>
                  <a:srgbClr val="C00000"/>
                </a:solidFill>
                <a:effectLst/>
                <a:latin typeface="Calibri" panose="020F0502020204030204" pitchFamily="34" charset="0"/>
              </a:rPr>
              <a:t>Pas de parking, pas de clients, pas de commerces »</a:t>
            </a:r>
            <a:endParaRPr lang="fr-CH" sz="4800" kern="1400" dirty="0">
              <a:ln>
                <a:noFill/>
              </a:ln>
              <a:solidFill>
                <a:srgbClr val="000000"/>
              </a:solidFill>
              <a:effectLst/>
              <a:latin typeface="Calibri" panose="020F0502020204030204" pitchFamily="34" charset="0"/>
            </a:endParaRPr>
          </a:p>
          <a:p>
            <a:pPr marL="0" marR="0" indent="0" algn="ctr">
              <a:lnSpc>
                <a:spcPct val="150000"/>
              </a:lnSpc>
              <a:spcAft>
                <a:spcPts val="1400"/>
              </a:spcAft>
              <a:buNone/>
            </a:pPr>
            <a:r>
              <a:rPr lang="fr-CH" sz="5600" kern="1400" dirty="0">
                <a:ln>
                  <a:noFill/>
                </a:ln>
                <a:solidFill>
                  <a:schemeClr val="tx1">
                    <a:lumMod val="75000"/>
                    <a:lumOff val="25000"/>
                  </a:schemeClr>
                </a:solidFill>
                <a:effectLst/>
                <a:latin typeface="Calibri" panose="020F0502020204030204" pitchFamily="34" charset="0"/>
              </a:rPr>
              <a:t>Merveilleux ! Ce nouveau règlement sur le stationnement pour les résidents.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Parce que, visiblement, la priorité absolue, c’est que personne n’ose plus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mettre sa voiture devant le boulanger du village. Très pratique dans une région où, pour </a:t>
            </a:r>
            <a:r>
              <a:rPr lang="fr-CH" sz="5600" i="1" kern="1400" dirty="0">
                <a:ln>
                  <a:noFill/>
                </a:ln>
                <a:solidFill>
                  <a:schemeClr val="tx1">
                    <a:lumMod val="75000"/>
                    <a:lumOff val="25000"/>
                  </a:schemeClr>
                </a:solidFill>
                <a:effectLst/>
                <a:latin typeface="Calibri" panose="020F0502020204030204" pitchFamily="34" charset="0"/>
              </a:rPr>
              <a:t>faire des courses</a:t>
            </a:r>
            <a:r>
              <a:rPr lang="fr-CH" sz="5600" kern="1400" dirty="0">
                <a:ln>
                  <a:noFill/>
                </a:ln>
                <a:solidFill>
                  <a:schemeClr val="tx1">
                    <a:lumMod val="75000"/>
                    <a:lumOff val="25000"/>
                  </a:schemeClr>
                </a:solidFill>
                <a:effectLst/>
                <a:latin typeface="Calibri" panose="020F0502020204030204" pitchFamily="34" charset="0"/>
              </a:rPr>
              <a:t>, il faut parfois se rendre à l’autre bout du lac.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Mais,  qui a besoin de commerces de proximité, n’est-ce pas ?</a:t>
            </a:r>
          </a:p>
          <a:p>
            <a:pPr marL="0" marR="0" indent="0" algn="ctr">
              <a:lnSpc>
                <a:spcPct val="150000"/>
              </a:lnSpc>
              <a:spcAft>
                <a:spcPts val="1400"/>
              </a:spcAft>
              <a:buNone/>
            </a:pPr>
            <a:r>
              <a:rPr lang="fr-CH" sz="5600" kern="1400" dirty="0">
                <a:ln>
                  <a:noFill/>
                </a:ln>
                <a:solidFill>
                  <a:schemeClr val="tx1">
                    <a:lumMod val="75000"/>
                    <a:lumOff val="25000"/>
                  </a:schemeClr>
                </a:solidFill>
                <a:effectLst/>
                <a:latin typeface="Calibri" panose="020F0502020204030204" pitchFamily="34" charset="0"/>
              </a:rPr>
              <a:t>À force de tirer sur la corde, nos charmants villages deviennent des zones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désertiques où se garer sans amende relève du miracle.</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À moins de posséder le fameux sésame à 300 balles.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Résultat ? Les habitants risquent de se tournent vers les géants du e-commerce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pour le moindre rouleau de papier toilette. Et nos commerçants locaux ? </a:t>
            </a:r>
            <a:br>
              <a:rPr lang="fr-CH" sz="5600" kern="1400" dirty="0">
                <a:ln>
                  <a:noFill/>
                </a:ln>
                <a:solidFill>
                  <a:schemeClr val="tx1">
                    <a:lumMod val="75000"/>
                    <a:lumOff val="25000"/>
                  </a:schemeClr>
                </a:solidFill>
                <a:effectLst/>
                <a:latin typeface="Calibri" panose="020F0502020204030204" pitchFamily="34" charset="0"/>
              </a:rPr>
            </a:br>
            <a:r>
              <a:rPr lang="fr-CH" sz="5600" kern="1400" dirty="0">
                <a:ln>
                  <a:noFill/>
                </a:ln>
                <a:solidFill>
                  <a:schemeClr val="tx1">
                    <a:lumMod val="75000"/>
                    <a:lumOff val="25000"/>
                  </a:schemeClr>
                </a:solidFill>
                <a:effectLst/>
                <a:latin typeface="Calibri" panose="020F0502020204030204" pitchFamily="34" charset="0"/>
              </a:rPr>
              <a:t>Ils peuvent fermer boutique pendant qu’Amazon remplit ses camions. </a:t>
            </a:r>
          </a:p>
          <a:p>
            <a:pPr marL="0" marR="0" indent="0" algn="ctr">
              <a:lnSpc>
                <a:spcPct val="150000"/>
              </a:lnSpc>
              <a:spcAft>
                <a:spcPts val="600"/>
              </a:spcAft>
              <a:buNone/>
            </a:pPr>
            <a:r>
              <a:rPr lang="fr-CH" sz="6000" kern="1400" dirty="0">
                <a:ln>
                  <a:noFill/>
                </a:ln>
                <a:solidFill>
                  <a:schemeClr val="tx1">
                    <a:lumMod val="75000"/>
                    <a:lumOff val="25000"/>
                  </a:schemeClr>
                </a:solidFill>
                <a:effectLst/>
                <a:latin typeface="Calibri" panose="020F0502020204030204" pitchFamily="34" charset="0"/>
              </a:rPr>
              <a:t>Stratégie imparable pour « revitaliser » nos villages… </a:t>
            </a:r>
            <a:endParaRPr lang="fr-CH" sz="4800" kern="1400" dirty="0">
              <a:ln>
                <a:noFill/>
              </a:ln>
              <a:solidFill>
                <a:schemeClr val="tx1">
                  <a:lumMod val="75000"/>
                  <a:lumOff val="25000"/>
                </a:schemeClr>
              </a:solidFill>
              <a:effectLst/>
              <a:latin typeface="Calibri" panose="020F0502020204030204" pitchFamily="34" charset="0"/>
            </a:endParaRPr>
          </a:p>
          <a:p>
            <a:pPr marL="0" marR="0" indent="0" algn="l">
              <a:lnSpc>
                <a:spcPct val="119000"/>
              </a:lnSpc>
              <a:spcAft>
                <a:spcPts val="600"/>
              </a:spcAft>
              <a:buNone/>
            </a:pPr>
            <a:r>
              <a:rPr lang="fr-CH" sz="4800" kern="1400" dirty="0">
                <a:ln>
                  <a:noFill/>
                </a:ln>
                <a:solidFill>
                  <a:srgbClr val="000000"/>
                </a:solidFill>
                <a:effectLst/>
                <a:latin typeface="Calibri" panose="020F0502020204030204" pitchFamily="34" charset="0"/>
              </a:rPr>
              <a:t> </a:t>
            </a:r>
          </a:p>
          <a:p>
            <a:pPr marL="0" marR="0" indent="0" algn="l">
              <a:lnSpc>
                <a:spcPct val="119000"/>
              </a:lnSpc>
              <a:spcAft>
                <a:spcPts val="600"/>
              </a:spcAft>
              <a:buNone/>
            </a:pPr>
            <a:r>
              <a:rPr lang="fr-CH" sz="4000" kern="1400" dirty="0">
                <a:ln>
                  <a:noFill/>
                </a:ln>
                <a:solidFill>
                  <a:srgbClr val="000000"/>
                </a:solidFill>
                <a:effectLst/>
                <a:latin typeface="Calibri" panose="020F0502020204030204" pitchFamily="34" charset="0"/>
              </a:rPr>
              <a:t> </a:t>
            </a:r>
            <a:endParaRPr lang="fr-CH" dirty="0"/>
          </a:p>
        </p:txBody>
      </p:sp>
      <p:pic>
        <p:nvPicPr>
          <p:cNvPr id="5" name="Image 4">
            <a:extLst>
              <a:ext uri="{FF2B5EF4-FFF2-40B4-BE49-F238E27FC236}">
                <a16:creationId xmlns:a16="http://schemas.microsoft.com/office/drawing/2014/main" id="{9CCEFF07-71E1-337F-E6A5-65352EFF4F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1279" y="401738"/>
            <a:ext cx="4038604" cy="6054523"/>
          </a:xfrm>
          <a:prstGeom prst="rect">
            <a:avLst/>
          </a:prstGeom>
          <a:solidFill>
            <a:schemeClr val="accent6">
              <a:lumMod val="75000"/>
            </a:schemeClr>
          </a:solidFill>
          <a:ln cmpd="dbl">
            <a:solidFill>
              <a:srgbClr val="FF0000"/>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B390090D-B3D2-BD56-4B31-5CE1E1858DA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5198" y="400046"/>
            <a:ext cx="2343151" cy="622011"/>
          </a:xfrm>
          <a:prstGeom prst="rect">
            <a:avLst/>
          </a:prstGeom>
        </p:spPr>
      </p:pic>
      <p:pic>
        <p:nvPicPr>
          <p:cNvPr id="6" name="morning-light-ambient-acoustic-guitar-background-music-for-videos-5712">
            <a:hlinkClick r:id="" action="ppaction://media"/>
            <a:extLst>
              <a:ext uri="{FF2B5EF4-FFF2-40B4-BE49-F238E27FC236}">
                <a16:creationId xmlns:a16="http://schemas.microsoft.com/office/drawing/2014/main" id="{BFFFD5B2-4630-4FC6-192A-4B30E4306F43}"/>
              </a:ext>
            </a:extLst>
          </p:cNvPr>
          <p:cNvPicPr>
            <a:picLocks noChangeAspect="1"/>
          </p:cNvPicPr>
          <p:nvPr>
            <a:audioFile r:link="rId1"/>
            <p:extLst>
              <p:ext uri="{DAA4B4D4-6D71-4841-9C94-3DE7FCFB9230}">
                <p14:media xmlns:p14="http://schemas.microsoft.com/office/powerpoint/2010/main" r:embed="rId2">
                  <p14:trim end="82722.4375"/>
                  <p14:fade out="5000"/>
                </p14:media>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1862477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45000">
        <p15:prstTrans prst="curtains"/>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numSld="999"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1CB5F-2F99-6658-14FA-77AE4ECF534C}"/>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2E4BA49E-7BAE-F589-2A8B-357F6E62249A}"/>
              </a:ext>
            </a:extLst>
          </p:cNvPr>
          <p:cNvSpPr>
            <a:spLocks noGrp="1"/>
          </p:cNvSpPr>
          <p:nvPr>
            <p:ph type="subTitle" idx="1"/>
          </p:nvPr>
        </p:nvSpPr>
        <p:spPr>
          <a:xfrm>
            <a:off x="7867649" y="1657350"/>
            <a:ext cx="3476625" cy="5057778"/>
          </a:xfrm>
        </p:spPr>
        <p:txBody>
          <a:bodyPr>
            <a:normAutofit/>
          </a:bodyPr>
          <a:lstStyle/>
          <a:p>
            <a:pPr marL="0" marR="0" indent="0" algn="ctr">
              <a:lnSpc>
                <a:spcPct val="150000"/>
              </a:lnSpc>
              <a:spcAft>
                <a:spcPts val="1400"/>
              </a:spcAft>
              <a:buNone/>
            </a:pPr>
            <a:r>
              <a:rPr lang="fr-CH" sz="1400" kern="1400" dirty="0">
                <a:ln>
                  <a:noFill/>
                </a:ln>
                <a:solidFill>
                  <a:schemeClr val="tx1">
                    <a:lumMod val="75000"/>
                    <a:lumOff val="25000"/>
                  </a:schemeClr>
                </a:solidFill>
                <a:effectLst/>
                <a:latin typeface="Calibri" panose="020F0502020204030204" pitchFamily="34" charset="0"/>
              </a:rPr>
              <a:t>Comme des eaux frontalières, </a:t>
            </a: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mieux vaut être du bon côté. </a:t>
            </a:r>
          </a:p>
          <a:p>
            <a:pPr marL="0" marR="0" indent="0" algn="ctr">
              <a:lnSpc>
                <a:spcPct val="150000"/>
              </a:lnSpc>
              <a:spcAft>
                <a:spcPts val="1400"/>
              </a:spcAft>
              <a:buNone/>
            </a:pPr>
            <a:r>
              <a:rPr lang="fr-CH" sz="1400" kern="1400" dirty="0">
                <a:ln>
                  <a:noFill/>
                </a:ln>
                <a:solidFill>
                  <a:schemeClr val="tx1">
                    <a:lumMod val="75000"/>
                    <a:lumOff val="25000"/>
                  </a:schemeClr>
                </a:solidFill>
                <a:effectLst/>
                <a:latin typeface="Calibri" panose="020F0502020204030204" pitchFamily="34" charset="0"/>
              </a:rPr>
              <a:t>Si la municipalité de L’Abbaye voulait </a:t>
            </a: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se faire détester, elle ne s’y serait pas </a:t>
            </a: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prise autrement : créer une taxe pour </a:t>
            </a: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que les contribuables puissent se garer devant chez eux, fallait oser ! Surtout </a:t>
            </a: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quand les deux communes voisines, avec qui nous serons bientôt réunies, </a:t>
            </a:r>
            <a:br>
              <a:rPr lang="fr-CH" sz="1400" kern="1400" dirty="0">
                <a:ln>
                  <a:noFill/>
                </a:ln>
                <a:solidFill>
                  <a:schemeClr val="tx1">
                    <a:lumMod val="75000"/>
                    <a:lumOff val="25000"/>
                  </a:schemeClr>
                </a:solidFill>
                <a:effectLst/>
                <a:latin typeface="Calibri" panose="020F0502020204030204" pitchFamily="34" charset="0"/>
              </a:rPr>
            </a:br>
            <a:r>
              <a:rPr lang="fr-CH" sz="1400" kern="1400" dirty="0">
                <a:ln>
                  <a:noFill/>
                </a:ln>
                <a:solidFill>
                  <a:schemeClr val="tx1">
                    <a:lumMod val="75000"/>
                    <a:lumOff val="25000"/>
                  </a:schemeClr>
                </a:solidFill>
                <a:effectLst/>
                <a:latin typeface="Calibri" panose="020F0502020204030204" pitchFamily="34" charset="0"/>
              </a:rPr>
              <a:t>ont fait profil bas…</a:t>
            </a:r>
          </a:p>
          <a:p>
            <a:pPr marL="0" marR="0" indent="0" algn="l">
              <a:lnSpc>
                <a:spcPct val="119000"/>
              </a:lnSpc>
              <a:spcAft>
                <a:spcPts val="600"/>
              </a:spcAft>
              <a:buNone/>
            </a:pPr>
            <a:r>
              <a:rPr lang="fr-CH" sz="4000" kern="1400" dirty="0">
                <a:ln>
                  <a:noFill/>
                </a:ln>
                <a:solidFill>
                  <a:srgbClr val="000000"/>
                </a:solidFill>
                <a:effectLst/>
                <a:latin typeface="Calibri" panose="020F0502020204030204" pitchFamily="34" charset="0"/>
              </a:rPr>
              <a:t> </a:t>
            </a:r>
            <a:endParaRPr lang="fr-CH" dirty="0"/>
          </a:p>
        </p:txBody>
      </p:sp>
      <p:pic>
        <p:nvPicPr>
          <p:cNvPr id="5" name="Image 4">
            <a:extLst>
              <a:ext uri="{FF2B5EF4-FFF2-40B4-BE49-F238E27FC236}">
                <a16:creationId xmlns:a16="http://schemas.microsoft.com/office/drawing/2014/main" id="{88029F12-729B-0FBB-FEF6-80089FB25C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372" y="-228604"/>
            <a:ext cx="7305679" cy="7305679"/>
          </a:xfrm>
          <a:prstGeom prst="rect">
            <a:avLst/>
          </a:prstGeom>
          <a:solidFill>
            <a:schemeClr val="accent6">
              <a:lumMod val="75000"/>
            </a:schemeClr>
          </a:solidFill>
          <a:ln cmpd="dbl">
            <a:no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6364EC6B-1D5F-6D41-0FA5-900C952E99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4385" y="628647"/>
            <a:ext cx="2343151" cy="622011"/>
          </a:xfrm>
          <a:prstGeom prst="rect">
            <a:avLst/>
          </a:prstGeom>
        </p:spPr>
      </p:pic>
    </p:spTree>
    <p:extLst>
      <p:ext uri="{BB962C8B-B14F-4D97-AF65-F5344CB8AC3E}">
        <p14:creationId xmlns:p14="http://schemas.microsoft.com/office/powerpoint/2010/main" val="2079963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13000">
        <p15:prstTrans prst="curtains"/>
      </p:transition>
    </mc:Choice>
    <mc:Fallback xmlns="">
      <p:transition spd="slow" advTm="1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A2BB1-5FCE-8B06-48F2-62B6E88C1136}"/>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892D11F7-B01D-07E2-9190-4DF4F07F2293}"/>
              </a:ext>
            </a:extLst>
          </p:cNvPr>
          <p:cNvSpPr>
            <a:spLocks noGrp="1"/>
          </p:cNvSpPr>
          <p:nvPr>
            <p:ph type="subTitle" idx="1"/>
          </p:nvPr>
        </p:nvSpPr>
        <p:spPr>
          <a:xfrm>
            <a:off x="2066322" y="5788315"/>
            <a:ext cx="5773966" cy="698210"/>
          </a:xfrm>
        </p:spPr>
        <p:txBody>
          <a:bodyPr>
            <a:normAutofit fontScale="25000" lnSpcReduction="20000"/>
          </a:bodyPr>
          <a:lstStyle/>
          <a:p>
            <a:pPr marL="0" marR="0" indent="0" algn="l">
              <a:lnSpc>
                <a:spcPct val="119000"/>
              </a:lnSpc>
              <a:spcAft>
                <a:spcPts val="600"/>
              </a:spcAft>
              <a:buNone/>
            </a:pPr>
            <a:r>
              <a:rPr lang="fr-CH" sz="5600" kern="1400" dirty="0">
                <a:ln>
                  <a:noFill/>
                </a:ln>
                <a:solidFill>
                  <a:schemeClr val="tx1">
                    <a:lumMod val="75000"/>
                    <a:lumOff val="25000"/>
                  </a:schemeClr>
                </a:solidFill>
                <a:effectLst/>
                <a:latin typeface="Calibri" panose="020F0502020204030204" pitchFamily="34" charset="0"/>
              </a:rPr>
              <a:t>Suspens… suite à la validation des signatures du 11 février 2026 de l’initiative populaire communale " STOP impôts déguisés ". La Municipalité hésite encore...pour organiser une votation en 2026 </a:t>
            </a:r>
          </a:p>
          <a:p>
            <a:endParaRPr lang="fr-CH" dirty="0"/>
          </a:p>
        </p:txBody>
      </p:sp>
      <p:pic>
        <p:nvPicPr>
          <p:cNvPr id="5" name="Image 4">
            <a:extLst>
              <a:ext uri="{FF2B5EF4-FFF2-40B4-BE49-F238E27FC236}">
                <a16:creationId xmlns:a16="http://schemas.microsoft.com/office/drawing/2014/main" id="{FEC97221-8681-3B2D-8A65-0CCD0AE2BD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66315" y="284232"/>
            <a:ext cx="8059371" cy="5372914"/>
          </a:xfrm>
          <a:prstGeom prst="rect">
            <a:avLst/>
          </a:prstGeom>
          <a:ln cmpd="dbl">
            <a:solidFill>
              <a:schemeClr val="accent1">
                <a:lumMod val="75000"/>
              </a:schemeClr>
            </a:solidFill>
          </a:ln>
        </p:spPr>
      </p:pic>
      <p:pic>
        <p:nvPicPr>
          <p:cNvPr id="7" name="Image 6" descr="Une image contenant texte, Graphique, Police, logo&#10;&#10;Le contenu généré par l’IA peut être incorrect.">
            <a:extLst>
              <a:ext uri="{FF2B5EF4-FFF2-40B4-BE49-F238E27FC236}">
                <a16:creationId xmlns:a16="http://schemas.microsoft.com/office/drawing/2014/main" id="{5B8128B3-6135-E841-6E71-619583426E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0288" y="5788315"/>
            <a:ext cx="2343151" cy="622011"/>
          </a:xfrm>
          <a:prstGeom prst="rect">
            <a:avLst/>
          </a:prstGeom>
        </p:spPr>
      </p:pic>
    </p:spTree>
    <p:extLst>
      <p:ext uri="{BB962C8B-B14F-4D97-AF65-F5344CB8AC3E}">
        <p14:creationId xmlns:p14="http://schemas.microsoft.com/office/powerpoint/2010/main" val="13329439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15000">
        <p15:prstTrans prst="curtains"/>
      </p:transition>
    </mc:Choice>
    <mc:Fallback xmlns="">
      <p:transition spd="slow" advTm="1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6A082-EB54-508A-66D2-A049ED435749}"/>
            </a:ext>
          </a:extLst>
        </p:cNvPr>
        <p:cNvGrpSpPr/>
        <p:nvPr/>
      </p:nvGrpSpPr>
      <p:grpSpPr>
        <a:xfrm>
          <a:off x="0" y="0"/>
          <a:ext cx="0" cy="0"/>
          <a:chOff x="0" y="0"/>
          <a:chExt cx="0" cy="0"/>
        </a:xfrm>
      </p:grpSpPr>
      <p:pic>
        <p:nvPicPr>
          <p:cNvPr id="2" name="Image 1">
            <a:extLst>
              <a:ext uri="{FF2B5EF4-FFF2-40B4-BE49-F238E27FC236}">
                <a16:creationId xmlns:a16="http://schemas.microsoft.com/office/drawing/2014/main" id="{D0F83A0D-6339-102D-AB87-F6D135B2819C}"/>
              </a:ext>
            </a:extLst>
          </p:cNvPr>
          <p:cNvPicPr>
            <a:picLocks noChangeAspect="1"/>
          </p:cNvPicPr>
          <p:nvPr/>
        </p:nvPicPr>
        <p:blipFill>
          <a:blip r:embed="rId2"/>
          <a:stretch>
            <a:fillRect/>
          </a:stretch>
        </p:blipFill>
        <p:spPr>
          <a:xfrm>
            <a:off x="819150" y="1956635"/>
            <a:ext cx="2571750" cy="3066038"/>
          </a:xfrm>
          <a:prstGeom prst="rect">
            <a:avLst/>
          </a:prstGeom>
        </p:spPr>
      </p:pic>
      <p:sp>
        <p:nvSpPr>
          <p:cNvPr id="6" name="ZoneTexte 5">
            <a:extLst>
              <a:ext uri="{FF2B5EF4-FFF2-40B4-BE49-F238E27FC236}">
                <a16:creationId xmlns:a16="http://schemas.microsoft.com/office/drawing/2014/main" id="{AEFB6543-E60D-01C7-51AE-E4879F36D863}"/>
              </a:ext>
            </a:extLst>
          </p:cNvPr>
          <p:cNvSpPr txBox="1"/>
          <p:nvPr/>
        </p:nvSpPr>
        <p:spPr>
          <a:xfrm>
            <a:off x="2247900" y="2105880"/>
            <a:ext cx="9715500" cy="596830"/>
          </a:xfrm>
          <a:prstGeom prst="rect">
            <a:avLst/>
          </a:prstGeom>
          <a:noFill/>
        </p:spPr>
        <p:txBody>
          <a:bodyPr wrap="square">
            <a:spAutoFit/>
          </a:bodyPr>
          <a:lstStyle/>
          <a:p>
            <a:pPr marL="0" marR="0" indent="0" algn="l">
              <a:lnSpc>
                <a:spcPct val="119000"/>
              </a:lnSpc>
              <a:spcAft>
                <a:spcPts val="600"/>
              </a:spcAft>
              <a:buNone/>
            </a:pPr>
            <a:r>
              <a:rPr lang="fr-CH" sz="1400" kern="1400" dirty="0">
                <a:ln>
                  <a:noFill/>
                </a:ln>
                <a:solidFill>
                  <a:srgbClr val="000000"/>
                </a:solidFill>
                <a:effectLst/>
                <a:latin typeface="Calibri" panose="020F0502020204030204" pitchFamily="34" charset="0"/>
              </a:rPr>
              <a:t> </a:t>
            </a:r>
          </a:p>
          <a:p>
            <a:pPr marL="0" marR="0" indent="0" algn="l">
              <a:lnSpc>
                <a:spcPct val="119000"/>
              </a:lnSpc>
              <a:spcAft>
                <a:spcPts val="600"/>
              </a:spcAft>
              <a:buNone/>
            </a:pPr>
            <a:endParaRPr lang="fr-CH" sz="1000" kern="1400" dirty="0">
              <a:ln>
                <a:noFill/>
              </a:ln>
              <a:solidFill>
                <a:srgbClr val="000000"/>
              </a:solidFill>
              <a:effectLst/>
              <a:latin typeface="Calibri" panose="020F0502020204030204" pitchFamily="34" charset="0"/>
            </a:endParaRPr>
          </a:p>
        </p:txBody>
      </p:sp>
      <p:pic>
        <p:nvPicPr>
          <p:cNvPr id="3" name="Image 2">
            <a:extLst>
              <a:ext uri="{FF2B5EF4-FFF2-40B4-BE49-F238E27FC236}">
                <a16:creationId xmlns:a16="http://schemas.microsoft.com/office/drawing/2014/main" id="{84AB7909-3004-5438-AA81-D8082A35F751}"/>
              </a:ext>
            </a:extLst>
          </p:cNvPr>
          <p:cNvPicPr>
            <a:picLocks noChangeAspect="1"/>
          </p:cNvPicPr>
          <p:nvPr/>
        </p:nvPicPr>
        <p:blipFill>
          <a:blip r:embed="rId3"/>
          <a:stretch>
            <a:fillRect/>
          </a:stretch>
        </p:blipFill>
        <p:spPr>
          <a:xfrm>
            <a:off x="3781876" y="2052809"/>
            <a:ext cx="7219048" cy="2752381"/>
          </a:xfrm>
          <a:prstGeom prst="rect">
            <a:avLst/>
          </a:prstGeom>
        </p:spPr>
      </p:pic>
    </p:spTree>
    <p:extLst>
      <p:ext uri="{BB962C8B-B14F-4D97-AF65-F5344CB8AC3E}">
        <p14:creationId xmlns:p14="http://schemas.microsoft.com/office/powerpoint/2010/main" val="2070742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drape"/>
      </p:transition>
    </mc:Choice>
    <mc:Fallback xmlns="">
      <p:transition spd="slow" advTm="10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600</TotalTime>
  <Words>2109</Words>
  <Application>Microsoft Office PowerPoint</Application>
  <PresentationFormat>Grand écran</PresentationFormat>
  <Paragraphs>74</Paragraphs>
  <Slides>23</Slides>
  <Notes>0</Notes>
  <HiddenSlides>0</HiddenSlides>
  <MMClips>4</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23</vt:i4>
      </vt:variant>
    </vt:vector>
  </HeadingPairs>
  <TitlesOfParts>
    <vt:vector size="29" baseType="lpstr">
      <vt:lpstr>Aptos</vt:lpstr>
      <vt:lpstr>Aptos Display</vt:lpstr>
      <vt:lpstr>Arial</vt:lpstr>
      <vt:lpstr>Calibri</vt:lpstr>
      <vt:lpstr>Cambria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Christian Giraud</dc:creator>
  <cp:lastModifiedBy>Christian Giraud</cp:lastModifiedBy>
  <cp:revision>30</cp:revision>
  <dcterms:created xsi:type="dcterms:W3CDTF">2026-02-10T10:22:56Z</dcterms:created>
  <dcterms:modified xsi:type="dcterms:W3CDTF">2026-02-11T11:41:16Z</dcterms:modified>
</cp:coreProperties>
</file>